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4" r:id="rId5"/>
  </p:sldMasterIdLst>
  <p:notesMasterIdLst>
    <p:notesMasterId r:id="rId79"/>
  </p:notesMasterIdLst>
  <p:handoutMasterIdLst>
    <p:handoutMasterId r:id="rId80"/>
  </p:handoutMasterIdLst>
  <p:sldIdLst>
    <p:sldId id="311" r:id="rId6"/>
    <p:sldId id="312" r:id="rId7"/>
    <p:sldId id="300" r:id="rId8"/>
    <p:sldId id="313" r:id="rId9"/>
    <p:sldId id="314" r:id="rId10"/>
    <p:sldId id="315" r:id="rId11"/>
    <p:sldId id="316" r:id="rId12"/>
    <p:sldId id="317" r:id="rId13"/>
    <p:sldId id="318" r:id="rId14"/>
    <p:sldId id="319" r:id="rId15"/>
    <p:sldId id="320" r:id="rId16"/>
    <p:sldId id="322" r:id="rId17"/>
    <p:sldId id="321" r:id="rId18"/>
    <p:sldId id="323" r:id="rId19"/>
    <p:sldId id="324" r:id="rId20"/>
    <p:sldId id="326" r:id="rId21"/>
    <p:sldId id="327" r:id="rId22"/>
    <p:sldId id="328" r:id="rId23"/>
    <p:sldId id="329" r:id="rId24"/>
    <p:sldId id="330" r:id="rId25"/>
    <p:sldId id="331" r:id="rId26"/>
    <p:sldId id="332" r:id="rId27"/>
    <p:sldId id="333" r:id="rId28"/>
    <p:sldId id="335" r:id="rId29"/>
    <p:sldId id="334" r:id="rId30"/>
    <p:sldId id="336" r:id="rId31"/>
    <p:sldId id="338" r:id="rId32"/>
    <p:sldId id="339" r:id="rId33"/>
    <p:sldId id="340" r:id="rId34"/>
    <p:sldId id="337" r:id="rId35"/>
    <p:sldId id="352" r:id="rId36"/>
    <p:sldId id="356" r:id="rId37"/>
    <p:sldId id="357" r:id="rId38"/>
    <p:sldId id="358" r:id="rId39"/>
    <p:sldId id="359" r:id="rId40"/>
    <p:sldId id="360" r:id="rId41"/>
    <p:sldId id="363" r:id="rId42"/>
    <p:sldId id="364" r:id="rId43"/>
    <p:sldId id="365" r:id="rId44"/>
    <p:sldId id="366" r:id="rId45"/>
    <p:sldId id="341" r:id="rId46"/>
    <p:sldId id="344" r:id="rId47"/>
    <p:sldId id="345" r:id="rId48"/>
    <p:sldId id="346" r:id="rId49"/>
    <p:sldId id="347" r:id="rId50"/>
    <p:sldId id="348" r:id="rId51"/>
    <p:sldId id="349" r:id="rId52"/>
    <p:sldId id="351" r:id="rId53"/>
    <p:sldId id="350" r:id="rId54"/>
    <p:sldId id="353" r:id="rId55"/>
    <p:sldId id="367" r:id="rId56"/>
    <p:sldId id="368" r:id="rId57"/>
    <p:sldId id="369" r:id="rId58"/>
    <p:sldId id="370" r:id="rId59"/>
    <p:sldId id="371" r:id="rId60"/>
    <p:sldId id="372" r:id="rId61"/>
    <p:sldId id="373" r:id="rId62"/>
    <p:sldId id="374" r:id="rId63"/>
    <p:sldId id="361" r:id="rId64"/>
    <p:sldId id="362" r:id="rId65"/>
    <p:sldId id="355" r:id="rId66"/>
    <p:sldId id="354" r:id="rId67"/>
    <p:sldId id="375" r:id="rId68"/>
    <p:sldId id="376" r:id="rId69"/>
    <p:sldId id="377" r:id="rId70"/>
    <p:sldId id="378" r:id="rId71"/>
    <p:sldId id="379" r:id="rId72"/>
    <p:sldId id="380" r:id="rId73"/>
    <p:sldId id="381" r:id="rId74"/>
    <p:sldId id="382" r:id="rId75"/>
    <p:sldId id="383" r:id="rId76"/>
    <p:sldId id="384" r:id="rId77"/>
    <p:sldId id="267" r:id="rId7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van Shapovalov" initials="IS" lastIdx="1" clrIdx="0">
    <p:extLst>
      <p:ext uri="{19B8F6BF-5375-455C-9EA6-DF929625EA0E}">
        <p15:presenceInfo xmlns:p15="http://schemas.microsoft.com/office/powerpoint/2012/main" userId="S-1-5-21-1430328663-2098613005-1233803906-422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353333"/>
    <a:srgbClr val="111111"/>
    <a:srgbClr val="363333"/>
    <a:srgbClr val="404040"/>
    <a:srgbClr val="00A88E"/>
    <a:srgbClr val="1C1C1C"/>
    <a:srgbClr val="006C5A"/>
    <a:srgbClr val="7C7C7C"/>
    <a:srgbClr val="00BC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Стиль из темы 1 - акцент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FD4443E-F989-4FC4-A0C8-D5A2AF1F390B}" styleName="Темный стиль 1 — акцент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Темный стиль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Темный стиль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07" autoAdjust="0"/>
    <p:restoredTop sz="85616" autoAdjust="0"/>
  </p:normalViewPr>
  <p:slideViewPr>
    <p:cSldViewPr snapToGrid="0">
      <p:cViewPr varScale="1">
        <p:scale>
          <a:sx n="100" d="100"/>
          <a:sy n="100" d="100"/>
        </p:scale>
        <p:origin x="1374" y="72"/>
      </p:cViewPr>
      <p:guideLst/>
    </p:cSldViewPr>
  </p:slideViewPr>
  <p:notesTextViewPr>
    <p:cViewPr>
      <p:scale>
        <a:sx n="1" d="1"/>
        <a:sy n="1" d="1"/>
      </p:scale>
      <p:origin x="0" y="0"/>
    </p:cViewPr>
  </p:notesTextViewPr>
  <p:notesViewPr>
    <p:cSldViewPr snapToGrid="0">
      <p:cViewPr varScale="1">
        <p:scale>
          <a:sx n="98" d="100"/>
          <a:sy n="98" d="100"/>
        </p:scale>
        <p:origin x="2472"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61" Type="http://schemas.openxmlformats.org/officeDocument/2006/relationships/slide" Target="slides/slide56.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701D99-2D80-41BC-8214-954AD5AB158A}" type="doc">
      <dgm:prSet loTypeId="urn:microsoft.com/office/officeart/2005/8/layout/process1" loCatId="process" qsTypeId="urn:microsoft.com/office/officeart/2005/8/quickstyle/simple1" qsCatId="simple" csTypeId="urn:microsoft.com/office/officeart/2005/8/colors/accent1_2" csCatId="accent1" phldr="1"/>
      <dgm:spPr/>
    </dgm:pt>
    <dgm:pt modelId="{1DA57387-4447-47FA-88B1-B2A36A0B776F}">
      <dgm:prSet phldrT="[Текст]"/>
      <dgm:spPr>
        <a:solidFill>
          <a:schemeClr val="tx2">
            <a:lumMod val="75000"/>
            <a:lumOff val="25000"/>
          </a:schemeClr>
        </a:solidFill>
        <a:ln w="28575">
          <a:solidFill>
            <a:schemeClr val="bg1"/>
          </a:solidFill>
        </a:ln>
      </dgm:spPr>
      <dgm:t>
        <a:bodyPr/>
        <a:lstStyle/>
        <a:p>
          <a:r>
            <a:rPr lang="en-US" dirty="0" smtClean="0"/>
            <a:t>Header</a:t>
          </a:r>
        </a:p>
        <a:p>
          <a:r>
            <a:rPr lang="en-US" dirty="0" smtClean="0"/>
            <a:t>Transactions</a:t>
          </a:r>
          <a:endParaRPr lang="ru-RU" dirty="0"/>
        </a:p>
      </dgm:t>
    </dgm:pt>
    <dgm:pt modelId="{A58E5F78-5E3B-4E24-B59E-FC1B8DF2F5D5}" type="parTrans" cxnId="{5B271027-A425-4A1D-9D2C-3F007248266C}">
      <dgm:prSet/>
      <dgm:spPr/>
      <dgm:t>
        <a:bodyPr/>
        <a:lstStyle/>
        <a:p>
          <a:endParaRPr lang="ru-RU"/>
        </a:p>
      </dgm:t>
    </dgm:pt>
    <dgm:pt modelId="{72D3990C-5559-42EA-A452-EB411CAEE3E1}" type="sibTrans" cxnId="{5B271027-A425-4A1D-9D2C-3F007248266C}">
      <dgm:prSet/>
      <dgm:spPr>
        <a:solidFill>
          <a:schemeClr val="tx2">
            <a:lumMod val="75000"/>
            <a:lumOff val="25000"/>
          </a:schemeClr>
        </a:solidFill>
      </dgm:spPr>
      <dgm:t>
        <a:bodyPr/>
        <a:lstStyle/>
        <a:p>
          <a:endParaRPr lang="ru-RU"/>
        </a:p>
      </dgm:t>
    </dgm:pt>
    <dgm:pt modelId="{3B5F71CC-E1C5-4DEE-815F-927EECB8CFC8}">
      <dgm:prSet phldrT="[Текст]"/>
      <dgm:spPr>
        <a:solidFill>
          <a:schemeClr val="tx2">
            <a:lumMod val="75000"/>
            <a:lumOff val="25000"/>
          </a:schemeClr>
        </a:solidFill>
        <a:ln w="28575">
          <a:solidFill>
            <a:schemeClr val="bg1"/>
          </a:solidFill>
        </a:ln>
      </dgm:spPr>
      <dgm:t>
        <a:bodyPr/>
        <a:lstStyle/>
        <a:p>
          <a:r>
            <a:rPr lang="en-US" dirty="0" smtClean="0"/>
            <a:t>Header</a:t>
          </a:r>
        </a:p>
        <a:p>
          <a:r>
            <a:rPr lang="en-US" dirty="0" smtClean="0"/>
            <a:t>Transactions</a:t>
          </a:r>
          <a:endParaRPr lang="ru-RU" dirty="0"/>
        </a:p>
      </dgm:t>
    </dgm:pt>
    <dgm:pt modelId="{09B89768-3749-4814-A544-651E1CF667C4}" type="parTrans" cxnId="{D215F2E3-D8E2-4ABB-8F46-4CE09C135E4B}">
      <dgm:prSet/>
      <dgm:spPr/>
      <dgm:t>
        <a:bodyPr/>
        <a:lstStyle/>
        <a:p>
          <a:endParaRPr lang="ru-RU"/>
        </a:p>
      </dgm:t>
    </dgm:pt>
    <dgm:pt modelId="{28CB0BE6-5AC1-4339-AD89-50B896A6A414}" type="sibTrans" cxnId="{D215F2E3-D8E2-4ABB-8F46-4CE09C135E4B}">
      <dgm:prSet/>
      <dgm:spPr>
        <a:solidFill>
          <a:schemeClr val="tx2">
            <a:lumMod val="75000"/>
            <a:lumOff val="25000"/>
          </a:schemeClr>
        </a:solidFill>
      </dgm:spPr>
      <dgm:t>
        <a:bodyPr/>
        <a:lstStyle/>
        <a:p>
          <a:endParaRPr lang="ru-RU"/>
        </a:p>
      </dgm:t>
    </dgm:pt>
    <dgm:pt modelId="{7B3ED8FB-443D-4FCF-A0B0-EE9765783697}">
      <dgm:prSet phldrT="[Текст]"/>
      <dgm:spPr>
        <a:solidFill>
          <a:schemeClr val="tx2">
            <a:lumMod val="75000"/>
            <a:lumOff val="25000"/>
          </a:schemeClr>
        </a:solidFill>
        <a:ln w="28575">
          <a:solidFill>
            <a:schemeClr val="bg1"/>
          </a:solidFill>
        </a:ln>
      </dgm:spPr>
      <dgm:t>
        <a:bodyPr/>
        <a:lstStyle/>
        <a:p>
          <a:r>
            <a:rPr lang="en-US" dirty="0" smtClean="0"/>
            <a:t>Header</a:t>
          </a:r>
        </a:p>
        <a:p>
          <a:r>
            <a:rPr lang="en-US" dirty="0" smtClean="0"/>
            <a:t>Transactions</a:t>
          </a:r>
          <a:endParaRPr lang="ru-RU" dirty="0"/>
        </a:p>
      </dgm:t>
    </dgm:pt>
    <dgm:pt modelId="{7BCAB279-AB95-4A65-80B9-D929A80DAED7}" type="parTrans" cxnId="{8AEC6A52-D5DB-42FC-96D5-42E5E98FDF7F}">
      <dgm:prSet/>
      <dgm:spPr/>
      <dgm:t>
        <a:bodyPr/>
        <a:lstStyle/>
        <a:p>
          <a:endParaRPr lang="ru-RU"/>
        </a:p>
      </dgm:t>
    </dgm:pt>
    <dgm:pt modelId="{7C55B88C-2ECB-4D1B-A3B2-4B05C9B6E90B}" type="sibTrans" cxnId="{8AEC6A52-D5DB-42FC-96D5-42E5E98FDF7F}">
      <dgm:prSet/>
      <dgm:spPr/>
      <dgm:t>
        <a:bodyPr/>
        <a:lstStyle/>
        <a:p>
          <a:endParaRPr lang="ru-RU"/>
        </a:p>
      </dgm:t>
    </dgm:pt>
    <dgm:pt modelId="{3C2D0C7C-AF73-406E-BEF6-E2340F4E352E}" type="pres">
      <dgm:prSet presAssocID="{1A701D99-2D80-41BC-8214-954AD5AB158A}" presName="Name0" presStyleCnt="0">
        <dgm:presLayoutVars>
          <dgm:dir/>
          <dgm:resizeHandles val="exact"/>
        </dgm:presLayoutVars>
      </dgm:prSet>
      <dgm:spPr/>
    </dgm:pt>
    <dgm:pt modelId="{64AB2688-754C-4525-A767-F95E1AF895A8}" type="pres">
      <dgm:prSet presAssocID="{1DA57387-4447-47FA-88B1-B2A36A0B776F}" presName="node" presStyleLbl="node1" presStyleIdx="0" presStyleCnt="3">
        <dgm:presLayoutVars>
          <dgm:bulletEnabled val="1"/>
        </dgm:presLayoutVars>
      </dgm:prSet>
      <dgm:spPr/>
      <dgm:t>
        <a:bodyPr/>
        <a:lstStyle/>
        <a:p>
          <a:endParaRPr lang="ru-RU"/>
        </a:p>
      </dgm:t>
    </dgm:pt>
    <dgm:pt modelId="{2AB498AD-0771-4D02-B999-D99928C78810}" type="pres">
      <dgm:prSet presAssocID="{72D3990C-5559-42EA-A452-EB411CAEE3E1}" presName="sibTrans" presStyleLbl="sibTrans2D1" presStyleIdx="0" presStyleCnt="2"/>
      <dgm:spPr/>
      <dgm:t>
        <a:bodyPr/>
        <a:lstStyle/>
        <a:p>
          <a:endParaRPr lang="ru-RU"/>
        </a:p>
      </dgm:t>
    </dgm:pt>
    <dgm:pt modelId="{C799AF46-A6EB-40CF-BF29-A1FF841B6E65}" type="pres">
      <dgm:prSet presAssocID="{72D3990C-5559-42EA-A452-EB411CAEE3E1}" presName="connectorText" presStyleLbl="sibTrans2D1" presStyleIdx="0" presStyleCnt="2"/>
      <dgm:spPr/>
      <dgm:t>
        <a:bodyPr/>
        <a:lstStyle/>
        <a:p>
          <a:endParaRPr lang="ru-RU"/>
        </a:p>
      </dgm:t>
    </dgm:pt>
    <dgm:pt modelId="{A638B14C-3D45-4EE1-8B96-070676749B18}" type="pres">
      <dgm:prSet presAssocID="{3B5F71CC-E1C5-4DEE-815F-927EECB8CFC8}" presName="node" presStyleLbl="node1" presStyleIdx="1" presStyleCnt="3">
        <dgm:presLayoutVars>
          <dgm:bulletEnabled val="1"/>
        </dgm:presLayoutVars>
      </dgm:prSet>
      <dgm:spPr/>
      <dgm:t>
        <a:bodyPr/>
        <a:lstStyle/>
        <a:p>
          <a:endParaRPr lang="ru-RU"/>
        </a:p>
      </dgm:t>
    </dgm:pt>
    <dgm:pt modelId="{41778343-53D5-4139-A744-CFDC8C628F5D}" type="pres">
      <dgm:prSet presAssocID="{28CB0BE6-5AC1-4339-AD89-50B896A6A414}" presName="sibTrans" presStyleLbl="sibTrans2D1" presStyleIdx="1" presStyleCnt="2"/>
      <dgm:spPr/>
      <dgm:t>
        <a:bodyPr/>
        <a:lstStyle/>
        <a:p>
          <a:endParaRPr lang="ru-RU"/>
        </a:p>
      </dgm:t>
    </dgm:pt>
    <dgm:pt modelId="{0ACF9E11-48E3-4B40-9039-5370F4869AE6}" type="pres">
      <dgm:prSet presAssocID="{28CB0BE6-5AC1-4339-AD89-50B896A6A414}" presName="connectorText" presStyleLbl="sibTrans2D1" presStyleIdx="1" presStyleCnt="2"/>
      <dgm:spPr/>
      <dgm:t>
        <a:bodyPr/>
        <a:lstStyle/>
        <a:p>
          <a:endParaRPr lang="ru-RU"/>
        </a:p>
      </dgm:t>
    </dgm:pt>
    <dgm:pt modelId="{018C2023-10C3-464D-8C07-B145F1572277}" type="pres">
      <dgm:prSet presAssocID="{7B3ED8FB-443D-4FCF-A0B0-EE9765783697}" presName="node" presStyleLbl="node1" presStyleIdx="2" presStyleCnt="3">
        <dgm:presLayoutVars>
          <dgm:bulletEnabled val="1"/>
        </dgm:presLayoutVars>
      </dgm:prSet>
      <dgm:spPr/>
      <dgm:t>
        <a:bodyPr/>
        <a:lstStyle/>
        <a:p>
          <a:endParaRPr lang="ru-RU"/>
        </a:p>
      </dgm:t>
    </dgm:pt>
  </dgm:ptLst>
  <dgm:cxnLst>
    <dgm:cxn modelId="{9F1AD736-2355-492C-89B7-5820E7F713E5}" type="presOf" srcId="{3B5F71CC-E1C5-4DEE-815F-927EECB8CFC8}" destId="{A638B14C-3D45-4EE1-8B96-070676749B18}" srcOrd="0" destOrd="0" presId="urn:microsoft.com/office/officeart/2005/8/layout/process1"/>
    <dgm:cxn modelId="{13B698CE-7308-4F4D-8BF2-738D0DC37D9C}" type="presOf" srcId="{28CB0BE6-5AC1-4339-AD89-50B896A6A414}" destId="{0ACF9E11-48E3-4B40-9039-5370F4869AE6}" srcOrd="1" destOrd="0" presId="urn:microsoft.com/office/officeart/2005/8/layout/process1"/>
    <dgm:cxn modelId="{8AEC6A52-D5DB-42FC-96D5-42E5E98FDF7F}" srcId="{1A701D99-2D80-41BC-8214-954AD5AB158A}" destId="{7B3ED8FB-443D-4FCF-A0B0-EE9765783697}" srcOrd="2" destOrd="0" parTransId="{7BCAB279-AB95-4A65-80B9-D929A80DAED7}" sibTransId="{7C55B88C-2ECB-4D1B-A3B2-4B05C9B6E90B}"/>
    <dgm:cxn modelId="{ABA401D9-AE6E-488D-8A51-D4CBC3858E8B}" type="presOf" srcId="{1DA57387-4447-47FA-88B1-B2A36A0B776F}" destId="{64AB2688-754C-4525-A767-F95E1AF895A8}" srcOrd="0" destOrd="0" presId="urn:microsoft.com/office/officeart/2005/8/layout/process1"/>
    <dgm:cxn modelId="{9723DCCA-7A3B-4B5B-942E-CB9E33E7AD92}" type="presOf" srcId="{72D3990C-5559-42EA-A452-EB411CAEE3E1}" destId="{2AB498AD-0771-4D02-B999-D99928C78810}" srcOrd="0" destOrd="0" presId="urn:microsoft.com/office/officeart/2005/8/layout/process1"/>
    <dgm:cxn modelId="{7981EEE0-D900-4003-9F90-0671FBB92BFA}" type="presOf" srcId="{28CB0BE6-5AC1-4339-AD89-50B896A6A414}" destId="{41778343-53D5-4139-A744-CFDC8C628F5D}" srcOrd="0" destOrd="0" presId="urn:microsoft.com/office/officeart/2005/8/layout/process1"/>
    <dgm:cxn modelId="{5B271027-A425-4A1D-9D2C-3F007248266C}" srcId="{1A701D99-2D80-41BC-8214-954AD5AB158A}" destId="{1DA57387-4447-47FA-88B1-B2A36A0B776F}" srcOrd="0" destOrd="0" parTransId="{A58E5F78-5E3B-4E24-B59E-FC1B8DF2F5D5}" sibTransId="{72D3990C-5559-42EA-A452-EB411CAEE3E1}"/>
    <dgm:cxn modelId="{D215F2E3-D8E2-4ABB-8F46-4CE09C135E4B}" srcId="{1A701D99-2D80-41BC-8214-954AD5AB158A}" destId="{3B5F71CC-E1C5-4DEE-815F-927EECB8CFC8}" srcOrd="1" destOrd="0" parTransId="{09B89768-3749-4814-A544-651E1CF667C4}" sibTransId="{28CB0BE6-5AC1-4339-AD89-50B896A6A414}"/>
    <dgm:cxn modelId="{A3DEB2FC-6023-4399-A82E-8C296059D413}" type="presOf" srcId="{72D3990C-5559-42EA-A452-EB411CAEE3E1}" destId="{C799AF46-A6EB-40CF-BF29-A1FF841B6E65}" srcOrd="1" destOrd="0" presId="urn:microsoft.com/office/officeart/2005/8/layout/process1"/>
    <dgm:cxn modelId="{C893688E-392F-4AA2-BEA6-03101697745A}" type="presOf" srcId="{1A701D99-2D80-41BC-8214-954AD5AB158A}" destId="{3C2D0C7C-AF73-406E-BEF6-E2340F4E352E}" srcOrd="0" destOrd="0" presId="urn:microsoft.com/office/officeart/2005/8/layout/process1"/>
    <dgm:cxn modelId="{91CFAC1C-71C9-4AED-8E70-AC2341A763DB}" type="presOf" srcId="{7B3ED8FB-443D-4FCF-A0B0-EE9765783697}" destId="{018C2023-10C3-464D-8C07-B145F1572277}" srcOrd="0" destOrd="0" presId="urn:microsoft.com/office/officeart/2005/8/layout/process1"/>
    <dgm:cxn modelId="{D5352249-782D-4E7E-BB5B-4163BA5BB182}" type="presParOf" srcId="{3C2D0C7C-AF73-406E-BEF6-E2340F4E352E}" destId="{64AB2688-754C-4525-A767-F95E1AF895A8}" srcOrd="0" destOrd="0" presId="urn:microsoft.com/office/officeart/2005/8/layout/process1"/>
    <dgm:cxn modelId="{94232914-4E53-4AFA-9EF8-0913FF22BE35}" type="presParOf" srcId="{3C2D0C7C-AF73-406E-BEF6-E2340F4E352E}" destId="{2AB498AD-0771-4D02-B999-D99928C78810}" srcOrd="1" destOrd="0" presId="urn:microsoft.com/office/officeart/2005/8/layout/process1"/>
    <dgm:cxn modelId="{F3357CBE-3DAC-4402-9FD8-EE470CB80FF7}" type="presParOf" srcId="{2AB498AD-0771-4D02-B999-D99928C78810}" destId="{C799AF46-A6EB-40CF-BF29-A1FF841B6E65}" srcOrd="0" destOrd="0" presId="urn:microsoft.com/office/officeart/2005/8/layout/process1"/>
    <dgm:cxn modelId="{C2DFD6BF-5F11-4DF2-8972-F518DB035A61}" type="presParOf" srcId="{3C2D0C7C-AF73-406E-BEF6-E2340F4E352E}" destId="{A638B14C-3D45-4EE1-8B96-070676749B18}" srcOrd="2" destOrd="0" presId="urn:microsoft.com/office/officeart/2005/8/layout/process1"/>
    <dgm:cxn modelId="{51C7DB27-C1DA-4AFA-9300-A44C3C1AB328}" type="presParOf" srcId="{3C2D0C7C-AF73-406E-BEF6-E2340F4E352E}" destId="{41778343-53D5-4139-A744-CFDC8C628F5D}" srcOrd="3" destOrd="0" presId="urn:microsoft.com/office/officeart/2005/8/layout/process1"/>
    <dgm:cxn modelId="{B0DC26AE-94CF-4335-BAE0-1E851241CCC4}" type="presParOf" srcId="{41778343-53D5-4139-A744-CFDC8C628F5D}" destId="{0ACF9E11-48E3-4B40-9039-5370F4869AE6}" srcOrd="0" destOrd="0" presId="urn:microsoft.com/office/officeart/2005/8/layout/process1"/>
    <dgm:cxn modelId="{EF300DCC-3032-4156-8B82-F2399D4B2899}" type="presParOf" srcId="{3C2D0C7C-AF73-406E-BEF6-E2340F4E352E}" destId="{018C2023-10C3-464D-8C07-B145F1572277}"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B2688-754C-4525-A767-F95E1AF895A8}">
      <dsp:nvSpPr>
        <dsp:cNvPr id="0" name=""/>
        <dsp:cNvSpPr/>
      </dsp:nvSpPr>
      <dsp:spPr>
        <a:xfrm>
          <a:off x="9948" y="1824717"/>
          <a:ext cx="2973415" cy="1784049"/>
        </a:xfrm>
        <a:prstGeom prst="roundRect">
          <a:avLst>
            <a:gd name="adj" fmla="val 10000"/>
          </a:avLst>
        </a:prstGeom>
        <a:solidFill>
          <a:schemeClr val="tx2">
            <a:lumMod val="75000"/>
            <a:lumOff val="25000"/>
          </a:schemeClr>
        </a:solidFill>
        <a:ln w="2857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Header</a:t>
          </a:r>
        </a:p>
        <a:p>
          <a:pPr lvl="0" algn="ctr" defTabSz="1555750">
            <a:lnSpc>
              <a:spcPct val="90000"/>
            </a:lnSpc>
            <a:spcBef>
              <a:spcPct val="0"/>
            </a:spcBef>
            <a:spcAft>
              <a:spcPct val="35000"/>
            </a:spcAft>
          </a:pPr>
          <a:r>
            <a:rPr lang="en-US" sz="3500" kern="1200" dirty="0" smtClean="0"/>
            <a:t>Transactions</a:t>
          </a:r>
          <a:endParaRPr lang="ru-RU" sz="3500" kern="1200" dirty="0"/>
        </a:p>
      </dsp:txBody>
      <dsp:txXfrm>
        <a:off x="62201" y="1876970"/>
        <a:ext cx="2868909" cy="1679543"/>
      </dsp:txXfrm>
    </dsp:sp>
    <dsp:sp modelId="{2AB498AD-0771-4D02-B999-D99928C78810}">
      <dsp:nvSpPr>
        <dsp:cNvPr id="0" name=""/>
        <dsp:cNvSpPr/>
      </dsp:nvSpPr>
      <dsp:spPr>
        <a:xfrm>
          <a:off x="3280705" y="2348038"/>
          <a:ext cx="630364" cy="737407"/>
        </a:xfrm>
        <a:prstGeom prst="rightArrow">
          <a:avLst>
            <a:gd name="adj1" fmla="val 60000"/>
            <a:gd name="adj2" fmla="val 50000"/>
          </a:avLst>
        </a:prstGeom>
        <a:solidFill>
          <a:schemeClr val="tx2">
            <a:lumMod val="75000"/>
            <a:lumOff val="2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ru-RU" sz="2800" kern="1200"/>
        </a:p>
      </dsp:txBody>
      <dsp:txXfrm>
        <a:off x="3280705" y="2495519"/>
        <a:ext cx="441255" cy="442445"/>
      </dsp:txXfrm>
    </dsp:sp>
    <dsp:sp modelId="{A638B14C-3D45-4EE1-8B96-070676749B18}">
      <dsp:nvSpPr>
        <dsp:cNvPr id="0" name=""/>
        <dsp:cNvSpPr/>
      </dsp:nvSpPr>
      <dsp:spPr>
        <a:xfrm>
          <a:off x="4172730" y="1824717"/>
          <a:ext cx="2973415" cy="1784049"/>
        </a:xfrm>
        <a:prstGeom prst="roundRect">
          <a:avLst>
            <a:gd name="adj" fmla="val 10000"/>
          </a:avLst>
        </a:prstGeom>
        <a:solidFill>
          <a:schemeClr val="tx2">
            <a:lumMod val="75000"/>
            <a:lumOff val="25000"/>
          </a:schemeClr>
        </a:solidFill>
        <a:ln w="2857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Header</a:t>
          </a:r>
        </a:p>
        <a:p>
          <a:pPr lvl="0" algn="ctr" defTabSz="1555750">
            <a:lnSpc>
              <a:spcPct val="90000"/>
            </a:lnSpc>
            <a:spcBef>
              <a:spcPct val="0"/>
            </a:spcBef>
            <a:spcAft>
              <a:spcPct val="35000"/>
            </a:spcAft>
          </a:pPr>
          <a:r>
            <a:rPr lang="en-US" sz="3500" kern="1200" dirty="0" smtClean="0"/>
            <a:t>Transactions</a:t>
          </a:r>
          <a:endParaRPr lang="ru-RU" sz="3500" kern="1200" dirty="0"/>
        </a:p>
      </dsp:txBody>
      <dsp:txXfrm>
        <a:off x="4224983" y="1876970"/>
        <a:ext cx="2868909" cy="1679543"/>
      </dsp:txXfrm>
    </dsp:sp>
    <dsp:sp modelId="{41778343-53D5-4139-A744-CFDC8C628F5D}">
      <dsp:nvSpPr>
        <dsp:cNvPr id="0" name=""/>
        <dsp:cNvSpPr/>
      </dsp:nvSpPr>
      <dsp:spPr>
        <a:xfrm>
          <a:off x="7443487" y="2348038"/>
          <a:ext cx="630364" cy="737407"/>
        </a:xfrm>
        <a:prstGeom prst="rightArrow">
          <a:avLst>
            <a:gd name="adj1" fmla="val 60000"/>
            <a:gd name="adj2" fmla="val 50000"/>
          </a:avLst>
        </a:prstGeom>
        <a:solidFill>
          <a:schemeClr val="tx2">
            <a:lumMod val="75000"/>
            <a:lumOff val="2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ru-RU" sz="2800" kern="1200"/>
        </a:p>
      </dsp:txBody>
      <dsp:txXfrm>
        <a:off x="7443487" y="2495519"/>
        <a:ext cx="441255" cy="442445"/>
      </dsp:txXfrm>
    </dsp:sp>
    <dsp:sp modelId="{018C2023-10C3-464D-8C07-B145F1572277}">
      <dsp:nvSpPr>
        <dsp:cNvPr id="0" name=""/>
        <dsp:cNvSpPr/>
      </dsp:nvSpPr>
      <dsp:spPr>
        <a:xfrm>
          <a:off x="8335512" y="1824717"/>
          <a:ext cx="2973415" cy="1784049"/>
        </a:xfrm>
        <a:prstGeom prst="roundRect">
          <a:avLst>
            <a:gd name="adj" fmla="val 10000"/>
          </a:avLst>
        </a:prstGeom>
        <a:solidFill>
          <a:schemeClr val="tx2">
            <a:lumMod val="75000"/>
            <a:lumOff val="25000"/>
          </a:schemeClr>
        </a:solidFill>
        <a:ln w="2857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Header</a:t>
          </a:r>
        </a:p>
        <a:p>
          <a:pPr lvl="0" algn="ctr" defTabSz="1555750">
            <a:lnSpc>
              <a:spcPct val="90000"/>
            </a:lnSpc>
            <a:spcBef>
              <a:spcPct val="0"/>
            </a:spcBef>
            <a:spcAft>
              <a:spcPct val="35000"/>
            </a:spcAft>
          </a:pPr>
          <a:r>
            <a:rPr lang="en-US" sz="3500" kern="1200" dirty="0" smtClean="0"/>
            <a:t>Transactions</a:t>
          </a:r>
          <a:endParaRPr lang="ru-RU" sz="3500" kern="1200" dirty="0"/>
        </a:p>
      </dsp:txBody>
      <dsp:txXfrm>
        <a:off x="8387765" y="1876970"/>
        <a:ext cx="2868909" cy="167954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49FF5B-D755-4AF9-9FD2-48E2F65817B4}" type="datetimeFigureOut">
              <a:rPr lang="ru-RU" smtClean="0"/>
              <a:t>21.04.2018</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ECE39F-1111-4D3B-94C1-738D94D757C1}" type="slidenum">
              <a:rPr lang="ru-RU" smtClean="0"/>
              <a:t>‹#›</a:t>
            </a:fld>
            <a:endParaRPr lang="ru-RU"/>
          </a:p>
        </p:txBody>
      </p:sp>
    </p:spTree>
    <p:extLst>
      <p:ext uri="{BB962C8B-B14F-4D97-AF65-F5344CB8AC3E}">
        <p14:creationId xmlns:p14="http://schemas.microsoft.com/office/powerpoint/2010/main" val="189221405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698886-F9A2-4E2C-9826-FE2B4743919C}" type="datetimeFigureOut">
              <a:rPr lang="ru-RU" smtClean="0"/>
              <a:t>21.04.2018</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D81BB-E5EE-448A-AE7E-5F7AF09FA810}" type="slidenum">
              <a:rPr lang="ru-RU" smtClean="0"/>
              <a:t>‹#›</a:t>
            </a:fld>
            <a:endParaRPr lang="ru-RU"/>
          </a:p>
        </p:txBody>
      </p:sp>
    </p:spTree>
    <p:extLst>
      <p:ext uri="{BB962C8B-B14F-4D97-AF65-F5344CB8AC3E}">
        <p14:creationId xmlns:p14="http://schemas.microsoft.com/office/powerpoint/2010/main" val="21884988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mn-lt"/>
                <a:ea typeface="+mn-ea"/>
                <a:cs typeface="+mn-cs"/>
              </a:rPr>
              <a:t>Hi! My name is Mikhail </a:t>
            </a:r>
            <a:r>
              <a:rPr lang="en-US" sz="1200" kern="1200" dirty="0" err="1" smtClean="0">
                <a:solidFill>
                  <a:schemeClr val="tx1"/>
                </a:solidFill>
                <a:effectLst/>
                <a:latin typeface="+mn-lt"/>
                <a:ea typeface="+mn-ea"/>
                <a:cs typeface="+mn-cs"/>
              </a:rPr>
              <a:t>Kuzin</a:t>
            </a:r>
            <a:r>
              <a:rPr lang="en-US" sz="1200" kern="1200" dirty="0" smtClean="0">
                <a:solidFill>
                  <a:schemeClr val="tx1"/>
                </a:solidFill>
                <a:effectLst/>
                <a:latin typeface="+mn-lt"/>
                <a:ea typeface="+mn-ea"/>
                <a:cs typeface="+mn-cs"/>
              </a:rPr>
              <a:t> and I’m working at Kaspersky Lab as a malware analyst, specializing on non-windows malware.</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today we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talk about miners. So, why miners you may ask?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Because it’s a very hot topic after </a:t>
            </a:r>
            <a:r>
              <a:rPr lang="en-US" sz="1200" kern="1200" dirty="0" smtClean="0">
                <a:solidFill>
                  <a:schemeClr val="tx1"/>
                </a:solidFill>
                <a:effectLst/>
                <a:latin typeface="+mn-lt"/>
                <a:ea typeface="+mn-ea"/>
                <a:cs typeface="+mn-cs"/>
              </a:rPr>
              <a:t>all.</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Because </a:t>
            </a:r>
            <a:r>
              <a:rPr lang="en-US" sz="1200" kern="1200" dirty="0" smtClean="0">
                <a:solidFill>
                  <a:schemeClr val="tx1"/>
                </a:solidFill>
                <a:effectLst/>
                <a:latin typeface="+mn-lt"/>
                <a:ea typeface="+mn-ea"/>
                <a:cs typeface="+mn-cs"/>
              </a:rPr>
              <a:t>cryptocurrencies gave a brand new way of monetization to cybercriminals. So simple and so efficient! Instead of</a:t>
            </a:r>
            <a:r>
              <a:rPr lang="en-US" sz="1200" kern="1200" baseline="0" dirty="0" smtClean="0">
                <a:solidFill>
                  <a:schemeClr val="tx1"/>
                </a:solidFill>
                <a:effectLst/>
                <a:latin typeface="+mn-lt"/>
                <a:ea typeface="+mn-ea"/>
                <a:cs typeface="+mn-cs"/>
              </a:rPr>
              <a:t> stealing the credit cards or monetizing via adware.</a:t>
            </a:r>
            <a:endParaRPr lang="ru-RU" sz="1200" kern="1200" dirty="0" smtClean="0">
              <a:solidFill>
                <a:schemeClr val="tx1"/>
              </a:solidFill>
              <a:effectLst/>
              <a:latin typeface="+mn-lt"/>
              <a:ea typeface="+mn-ea"/>
              <a:cs typeface="+mn-cs"/>
            </a:endParaRPr>
          </a:p>
          <a:p>
            <a:endParaRPr lang="ru-RU" dirty="0"/>
          </a:p>
        </p:txBody>
      </p:sp>
    </p:spTree>
    <p:extLst>
      <p:ext uri="{BB962C8B-B14F-4D97-AF65-F5344CB8AC3E}">
        <p14:creationId xmlns:p14="http://schemas.microsoft.com/office/powerpoint/2010/main" val="1434325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next step is to choose crypto coins that we are going to mine. Here is the top 10 list of crypto coins by the market capitalization. And of course the most obvious choice is bitcoin. But is it good for our purpose? Let’s figure out.</a:t>
            </a:r>
            <a:endParaRPr lang="ru-RU" sz="1200" kern="1200" dirty="0" smtClean="0">
              <a:solidFill>
                <a:schemeClr val="tx1"/>
              </a:solidFill>
              <a:effectLst/>
              <a:latin typeface="+mn-lt"/>
              <a:ea typeface="+mn-ea"/>
              <a:cs typeface="+mn-cs"/>
            </a:endParaRPr>
          </a:p>
          <a:p>
            <a:endParaRPr lang="ru-RU" dirty="0"/>
          </a:p>
        </p:txBody>
      </p:sp>
    </p:spTree>
    <p:extLst>
      <p:ext uri="{BB962C8B-B14F-4D97-AF65-F5344CB8AC3E}">
        <p14:creationId xmlns:p14="http://schemas.microsoft.com/office/powerpoint/2010/main" val="733261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mn-lt"/>
                <a:ea typeface="+mn-ea"/>
                <a:cs typeface="+mn-cs"/>
              </a:rPr>
              <a:t>So, the good thing about bitcoin is:</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It’s the first crypto currency. So, it’s the most stable and most popular </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 lot of open-source mining software</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Even Bitcoin ATMs exist</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the bad things are:</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Slow transactions – 10 mins</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High transaction fee</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Easy to trace a transaction</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Better mine on GPUs or </a:t>
            </a:r>
            <a:r>
              <a:rPr lang="en-GB" sz="1200" kern="1200" dirty="0" smtClean="0">
                <a:solidFill>
                  <a:schemeClr val="tx1"/>
                </a:solidFill>
                <a:effectLst/>
                <a:latin typeface="+mn-lt"/>
                <a:ea typeface="+mn-ea"/>
                <a:cs typeface="+mn-cs"/>
              </a:rPr>
              <a:t>ASICs</a:t>
            </a:r>
            <a:endParaRPr lang="ru-RU"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06363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GB" sz="1200" kern="1200" dirty="0" smtClean="0">
                <a:solidFill>
                  <a:schemeClr val="tx1"/>
                </a:solidFill>
                <a:effectLst/>
                <a:latin typeface="+mn-lt"/>
                <a:ea typeface="+mn-ea"/>
                <a:cs typeface="+mn-cs"/>
              </a:rPr>
              <a:t>So, if we would use bitcoin all the scheme would be like:</a:t>
            </a:r>
            <a:endParaRPr lang="ru-RU"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We distribute our miner and now thousands of the computers mine for us. We receive mining reward to some wallet. Next, we need to transfer our money to some crypto stock exchange. And this transaction of course would be saved in the block chain. Next we will withdraw cash exchanging our BTC to USD and sending them to our credit card. And become so damn rich! And probably go to jail… Because everybody can find the transaction in the block chain and link the mining wallet with the one we withdraw from.</a:t>
            </a:r>
            <a:endParaRPr lang="ru-RU"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10488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GB" sz="1200" kern="1200" dirty="0" smtClean="0">
                <a:solidFill>
                  <a:schemeClr val="tx1"/>
                </a:solidFill>
                <a:effectLst/>
                <a:latin typeface="+mn-lt"/>
                <a:ea typeface="+mn-ea"/>
                <a:cs typeface="+mn-cs"/>
              </a:rPr>
              <a:t>There is a solution for this problem: mixing services or in other words – tumblers. Such services allows you not to send money directly to another wallet but using many other wallets. This is like:</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User A sends 5 BTC to mixing service saying “hey, this for user B”. Mixing service then just send to user B 1 BTC from one wallet 2 BTC from another one and 2 BTC from one more wallet. In sum there’s still 5 BTC sent to user B. Not actually five, because the service gets its fee, so it would be like 4,95 BTC.</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the problem is solved. But it looks like a third wheel for a bicycle. And remember we are greedy. And of cause we don’t want to share our reward with some service.</a:t>
            </a:r>
            <a:endParaRPr lang="ru-RU" sz="1200" kern="1200" dirty="0" smtClean="0">
              <a:solidFill>
                <a:schemeClr val="tx1"/>
              </a:solidFill>
              <a:effectLst/>
              <a:latin typeface="+mn-lt"/>
              <a:ea typeface="+mn-ea"/>
              <a:cs typeface="+mn-cs"/>
            </a:endParaRPr>
          </a:p>
          <a:p>
            <a:endParaRPr lang="ru-RU" dirty="0"/>
          </a:p>
        </p:txBody>
      </p:sp>
    </p:spTree>
    <p:extLst>
      <p:ext uri="{BB962C8B-B14F-4D97-AF65-F5344CB8AC3E}">
        <p14:creationId xmlns:p14="http://schemas.microsoft.com/office/powerpoint/2010/main" val="3621559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Of cause, now there are some coins with built-in tumblers. This is good. But there’s something better.</a:t>
            </a:r>
            <a:endParaRPr lang="ru-RU" sz="1200" kern="1200" dirty="0" smtClean="0">
              <a:solidFill>
                <a:schemeClr val="tx1"/>
              </a:solidFill>
              <a:effectLst/>
              <a:latin typeface="+mn-lt"/>
              <a:ea typeface="+mn-ea"/>
              <a:cs typeface="+mn-cs"/>
            </a:endParaRPr>
          </a:p>
          <a:p>
            <a:endParaRPr lang="ru-RU" dirty="0"/>
          </a:p>
        </p:txBody>
      </p:sp>
    </p:spTree>
    <p:extLst>
      <p:ext uri="{BB962C8B-B14F-4D97-AF65-F5344CB8AC3E}">
        <p14:creationId xmlns:p14="http://schemas.microsoft.com/office/powerpoint/2010/main" val="1766977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mn-lt"/>
                <a:ea typeface="+mn-ea"/>
                <a:cs typeface="+mn-cs"/>
              </a:rPr>
              <a:t>A crypto currency called </a:t>
            </a:r>
            <a:r>
              <a:rPr lang="en-US" sz="1200" kern="1200" dirty="0" err="1" smtClean="0">
                <a:solidFill>
                  <a:schemeClr val="tx1"/>
                </a:solidFill>
                <a:effectLst/>
                <a:latin typeface="+mn-lt"/>
                <a:ea typeface="+mn-ea"/>
                <a:cs typeface="+mn-cs"/>
              </a:rPr>
              <a:t>Monero</a:t>
            </a:r>
            <a:r>
              <a:rPr lang="en-US" sz="1200" kern="1200" dirty="0" smtClean="0">
                <a:solidFill>
                  <a:schemeClr val="tx1"/>
                </a:solidFill>
                <a:effectLst/>
                <a:latin typeface="+mn-lt"/>
                <a:ea typeface="+mn-ea"/>
                <a:cs typeface="+mn-cs"/>
              </a:rPr>
              <a:t>. What does make it so special?</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Provides anonymity by design, without mixing services </a:t>
            </a:r>
            <a:endParaRPr lang="ru-RU"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Even transaction amounts are encrypted to prevent transactions from being traced by the amount sent</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Uses </a:t>
            </a:r>
            <a:r>
              <a:rPr lang="en-GB" sz="1200" kern="1200" dirty="0" err="1" smtClean="0">
                <a:solidFill>
                  <a:schemeClr val="tx1"/>
                </a:solidFill>
                <a:effectLst/>
                <a:latin typeface="+mn-lt"/>
                <a:ea typeface="+mn-ea"/>
                <a:cs typeface="+mn-cs"/>
              </a:rPr>
              <a:t>CryptoNight</a:t>
            </a:r>
            <a:r>
              <a:rPr lang="en-GB" sz="1200" kern="1200" dirty="0" smtClean="0">
                <a:solidFill>
                  <a:schemeClr val="tx1"/>
                </a:solidFill>
                <a:effectLst/>
                <a:latin typeface="+mn-lt"/>
                <a:ea typeface="+mn-ea"/>
                <a:cs typeface="+mn-cs"/>
              </a:rPr>
              <a:t> proof of work hash algorithm</a:t>
            </a:r>
            <a:endParaRPr lang="ru-RU" sz="1200" kern="1200" dirty="0" smtClean="0">
              <a:solidFill>
                <a:schemeClr val="tx1"/>
              </a:solidFill>
              <a:effectLst/>
              <a:latin typeface="+mn-lt"/>
              <a:ea typeface="+mn-ea"/>
              <a:cs typeface="+mn-cs"/>
            </a:endParaRPr>
          </a:p>
          <a:p>
            <a:pPr lvl="1"/>
            <a:r>
              <a:rPr lang="en-GB" sz="1200" kern="1200" dirty="0" smtClean="0">
                <a:solidFill>
                  <a:schemeClr val="tx1"/>
                </a:solidFill>
                <a:effectLst/>
                <a:latin typeface="+mn-lt"/>
                <a:ea typeface="+mn-ea"/>
                <a:cs typeface="+mn-cs"/>
              </a:rPr>
              <a:t>Mining on CPU is profitable</a:t>
            </a:r>
            <a:endParaRPr lang="ru-RU"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Resistant to application-specific integrated circuit (ASIC) mining</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One of the Top-10 coins by market capitalization</a:t>
            </a:r>
            <a:endParaRPr lang="ru-RU"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It’s pretty popular =&gt; won’t disappear in a moment</a:t>
            </a:r>
            <a:endParaRPr lang="ru-RU"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Especially among cybercriminals </a:t>
            </a:r>
            <a:r>
              <a:rPr lang="en-US" sz="1200" kern="1200" dirty="0" smtClean="0">
                <a:solidFill>
                  <a:schemeClr val="tx1"/>
                </a:solidFill>
                <a:effectLst/>
                <a:latin typeface="+mn-lt"/>
                <a:ea typeface="+mn-ea"/>
                <a:cs typeface="+mn-cs"/>
                <a:sym typeface="Wingdings" panose="05000000000000000000" pitchFamily="2" charset="2"/>
              </a:rPr>
              <a:t></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Transaction fee is smaller and transactions are faster</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 lot of open source mining software</a:t>
            </a:r>
            <a:endParaRPr lang="ru-RU"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07830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mn-lt"/>
                <a:ea typeface="+mn-ea"/>
                <a:cs typeface="+mn-cs"/>
              </a:rPr>
              <a:t>Here is the comparison of these crypto coins.</a:t>
            </a:r>
          </a:p>
          <a:p>
            <a:r>
              <a:rPr lang="en-US" sz="1200" kern="1200" dirty="0" err="1" smtClean="0">
                <a:solidFill>
                  <a:schemeClr val="tx1"/>
                </a:solidFill>
                <a:effectLst/>
                <a:latin typeface="+mn-lt"/>
                <a:ea typeface="+mn-ea"/>
                <a:cs typeface="+mn-cs"/>
              </a:rPr>
              <a:t>Monero</a:t>
            </a:r>
            <a:r>
              <a:rPr lang="en-US" sz="1200" kern="1200" dirty="0" smtClean="0">
                <a:solidFill>
                  <a:schemeClr val="tx1"/>
                </a:solidFill>
                <a:effectLst/>
                <a:latin typeface="+mn-lt"/>
                <a:ea typeface="+mn-ea"/>
                <a:cs typeface="+mn-cs"/>
              </a:rPr>
              <a:t> is newer.</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Both of them use proof-of-work protocol. Basically, that means you can mine both of them. By default bitcoin is trackable, </a:t>
            </a:r>
            <a:r>
              <a:rPr lang="en-US" sz="1200" kern="1200" dirty="0" err="1" smtClean="0">
                <a:solidFill>
                  <a:schemeClr val="tx1"/>
                </a:solidFill>
                <a:effectLst/>
                <a:latin typeface="+mn-lt"/>
                <a:ea typeface="+mn-ea"/>
                <a:cs typeface="+mn-cs"/>
              </a:rPr>
              <a:t>monero</a:t>
            </a:r>
            <a:r>
              <a:rPr lang="en-US" sz="1200" kern="1200" dirty="0" smtClean="0">
                <a:solidFill>
                  <a:schemeClr val="tx1"/>
                </a:solidFill>
                <a:effectLst/>
                <a:latin typeface="+mn-lt"/>
                <a:ea typeface="+mn-ea"/>
                <a:cs typeface="+mn-cs"/>
              </a:rPr>
              <a:t> is not. </a:t>
            </a:r>
            <a:r>
              <a:rPr lang="en-US" sz="1200" kern="1200" dirty="0" err="1" smtClean="0">
                <a:solidFill>
                  <a:schemeClr val="tx1"/>
                </a:solidFill>
                <a:effectLst/>
                <a:latin typeface="+mn-lt"/>
                <a:ea typeface="+mn-ea"/>
                <a:cs typeface="+mn-cs"/>
              </a:rPr>
              <a:t>Monero</a:t>
            </a:r>
            <a:r>
              <a:rPr lang="en-US" sz="1200" kern="1200" dirty="0" smtClean="0">
                <a:solidFill>
                  <a:schemeClr val="tx1"/>
                </a:solidFill>
                <a:effectLst/>
                <a:latin typeface="+mn-lt"/>
                <a:ea typeface="+mn-ea"/>
                <a:cs typeface="+mn-cs"/>
              </a:rPr>
              <a:t> transaction fee is lower and transactions are faster because bitcoin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is overloaded, so the fees are pretty high. For counting hash of the block bitcoin uses SHA-256 twice. </a:t>
            </a:r>
            <a:r>
              <a:rPr lang="en-US" sz="1200" kern="1200" dirty="0" err="1" smtClean="0">
                <a:solidFill>
                  <a:schemeClr val="tx1"/>
                </a:solidFill>
                <a:effectLst/>
                <a:latin typeface="+mn-lt"/>
                <a:ea typeface="+mn-ea"/>
                <a:cs typeface="+mn-cs"/>
              </a:rPr>
              <a:t>Monero</a:t>
            </a:r>
            <a:r>
              <a:rPr lang="en-US" sz="1200" kern="1200" dirty="0" smtClean="0">
                <a:solidFill>
                  <a:schemeClr val="tx1"/>
                </a:solidFill>
                <a:effectLst/>
                <a:latin typeface="+mn-lt"/>
                <a:ea typeface="+mn-ea"/>
                <a:cs typeface="+mn-cs"/>
              </a:rPr>
              <a:t> uses </a:t>
            </a:r>
            <a:r>
              <a:rPr lang="en-US" sz="1200" kern="1200" dirty="0" err="1" smtClean="0">
                <a:solidFill>
                  <a:schemeClr val="tx1"/>
                </a:solidFill>
                <a:effectLst/>
                <a:latin typeface="+mn-lt"/>
                <a:ea typeface="+mn-ea"/>
                <a:cs typeface="+mn-cs"/>
              </a:rPr>
              <a:t>Cryptonight</a:t>
            </a:r>
            <a:r>
              <a:rPr lang="en-US" sz="1200" kern="1200" dirty="0" smtClean="0">
                <a:solidFill>
                  <a:schemeClr val="tx1"/>
                </a:solidFill>
                <a:effectLst/>
                <a:latin typeface="+mn-lt"/>
                <a:ea typeface="+mn-ea"/>
                <a:cs typeface="+mn-cs"/>
              </a:rPr>
              <a:t> hash algorithm that works fast on CPUs and GPUs and was designed to work slower on ASICs. That means </a:t>
            </a:r>
            <a:r>
              <a:rPr lang="en-US" sz="1200" kern="1200" dirty="0" err="1" smtClean="0">
                <a:solidFill>
                  <a:schemeClr val="tx1"/>
                </a:solidFill>
                <a:effectLst/>
                <a:latin typeface="+mn-lt"/>
                <a:ea typeface="+mn-ea"/>
                <a:cs typeface="+mn-cs"/>
              </a:rPr>
              <a:t>Monero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would not be so </a:t>
            </a:r>
            <a:r>
              <a:rPr lang="en-US" sz="1200" kern="1200" dirty="0" err="1" smtClean="0">
                <a:solidFill>
                  <a:schemeClr val="tx1"/>
                </a:solidFill>
                <a:effectLst/>
                <a:latin typeface="+mn-lt"/>
                <a:ea typeface="+mn-ea"/>
                <a:cs typeface="+mn-cs"/>
              </a:rPr>
              <a:t>overloader</a:t>
            </a:r>
            <a:r>
              <a:rPr lang="en-US" sz="1200" kern="1200" dirty="0" smtClean="0">
                <a:solidFill>
                  <a:schemeClr val="tx1"/>
                </a:solidFill>
                <a:effectLst/>
                <a:latin typeface="+mn-lt"/>
                <a:ea typeface="+mn-ea"/>
                <a:cs typeface="+mn-cs"/>
              </a:rPr>
              <a:t> as bitcoin’s one.</a:t>
            </a:r>
            <a:endParaRPr lang="ru-RU" sz="1200" kern="1200" dirty="0" smtClean="0">
              <a:solidFill>
                <a:schemeClr val="tx1"/>
              </a:solidFill>
              <a:effectLst/>
              <a:latin typeface="+mn-lt"/>
              <a:ea typeface="+mn-ea"/>
              <a:cs typeface="+mn-cs"/>
            </a:endParaRPr>
          </a:p>
          <a:p>
            <a:endParaRPr lang="ru-RU"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53979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Ok, we finished with the crypto currency. </a:t>
            </a:r>
            <a:r>
              <a:rPr lang="en-US" sz="1200" kern="1200" dirty="0" err="1" smtClean="0">
                <a:solidFill>
                  <a:schemeClr val="tx1"/>
                </a:solidFill>
                <a:effectLst/>
                <a:latin typeface="+mn-lt"/>
                <a:ea typeface="+mn-ea"/>
                <a:cs typeface="+mn-cs"/>
              </a:rPr>
              <a:t>Monero</a:t>
            </a:r>
            <a:r>
              <a:rPr lang="en-US" sz="1200" kern="1200" dirty="0" smtClean="0">
                <a:solidFill>
                  <a:schemeClr val="tx1"/>
                </a:solidFill>
                <a:effectLst/>
                <a:latin typeface="+mn-lt"/>
                <a:ea typeface="+mn-ea"/>
                <a:cs typeface="+mn-cs"/>
              </a:rPr>
              <a:t> is pretty good for our purposes. Now let’s choose the mining software. You can just google it. All of the top 10 results are suitable but let’s pick this one called </a:t>
            </a:r>
            <a:r>
              <a:rPr lang="en-US" sz="1200" kern="1200" dirty="0" err="1" smtClean="0">
                <a:solidFill>
                  <a:schemeClr val="tx1"/>
                </a:solidFill>
                <a:effectLst/>
                <a:latin typeface="+mn-lt"/>
                <a:ea typeface="+mn-ea"/>
                <a:cs typeface="+mn-cs"/>
              </a:rPr>
              <a:t>cpuminer</a:t>
            </a:r>
            <a:r>
              <a:rPr lang="en-US" sz="1200" kern="1200" dirty="0" smtClean="0">
                <a:solidFill>
                  <a:schemeClr val="tx1"/>
                </a:solidFill>
                <a:effectLst/>
                <a:latin typeface="+mn-lt"/>
                <a:ea typeface="+mn-ea"/>
                <a:cs typeface="+mn-cs"/>
              </a:rPr>
              <a:t>.</a:t>
            </a:r>
            <a:endParaRPr lang="ru-RU" sz="1200" kern="1200" dirty="0" smtClean="0">
              <a:solidFill>
                <a:schemeClr val="tx1"/>
              </a:solidFill>
              <a:effectLst/>
              <a:latin typeface="+mn-lt"/>
              <a:ea typeface="+mn-ea"/>
              <a:cs typeface="+mn-cs"/>
            </a:endParaRPr>
          </a:p>
          <a:p>
            <a:endParaRPr lang="ru-RU" dirty="0"/>
          </a:p>
        </p:txBody>
      </p:sp>
    </p:spTree>
    <p:extLst>
      <p:ext uri="{BB962C8B-B14F-4D97-AF65-F5344CB8AC3E}">
        <p14:creationId xmlns:p14="http://schemas.microsoft.com/office/powerpoint/2010/main" val="4076299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mn-lt"/>
                <a:ea typeface="+mn-ea"/>
                <a:cs typeface="+mn-cs"/>
              </a:rPr>
              <a:t>We can check on its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page that it supports </a:t>
            </a:r>
            <a:r>
              <a:rPr lang="en-US" sz="1200" kern="1200" dirty="0" err="1" smtClean="0">
                <a:solidFill>
                  <a:schemeClr val="tx1"/>
                </a:solidFill>
                <a:effectLst/>
                <a:latin typeface="+mn-lt"/>
                <a:ea typeface="+mn-ea"/>
                <a:cs typeface="+mn-cs"/>
              </a:rPr>
              <a:t>monero</a:t>
            </a:r>
            <a:r>
              <a:rPr lang="en-US" sz="1200" kern="1200" dirty="0" smtClean="0">
                <a:solidFill>
                  <a:schemeClr val="tx1"/>
                </a:solidFill>
                <a:effectLst/>
                <a:latin typeface="+mn-lt"/>
                <a:ea typeface="+mn-ea"/>
                <a:cs typeface="+mn-cs"/>
              </a:rPr>
              <a:t> mining. Yes, it does.</a:t>
            </a:r>
            <a:endParaRPr lang="ru-RU"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56426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Besides, it needs some dependencies. We can install them with the first command bash command if we are using Ubuntu for compilation. To build it we just need to run build.sh file. And all of the available options you can see using a key “–help”.</a:t>
            </a:r>
            <a:endParaRPr lang="ru-RU" sz="1200" kern="1200" dirty="0" smtClean="0">
              <a:solidFill>
                <a:schemeClr val="tx1"/>
              </a:solidFill>
              <a:effectLst/>
              <a:latin typeface="+mn-lt"/>
              <a:ea typeface="+mn-ea"/>
              <a:cs typeface="+mn-cs"/>
            </a:endParaRPr>
          </a:p>
          <a:p>
            <a:endParaRPr lang="ru-RU" dirty="0"/>
          </a:p>
        </p:txBody>
      </p:sp>
    </p:spTree>
    <p:extLst>
      <p:ext uri="{BB962C8B-B14F-4D97-AF65-F5344CB8AC3E}">
        <p14:creationId xmlns:p14="http://schemas.microsoft.com/office/powerpoint/2010/main" val="1424369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to understand how all that stuff works for the next few minutes let’s think like we are cybercriminals. </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here is my “money for nothing” guide for you.</a:t>
            </a:r>
            <a:endParaRPr lang="ru-RU" sz="120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432777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mn-lt"/>
                <a:ea typeface="+mn-ea"/>
                <a:cs typeface="+mn-cs"/>
              </a:rPr>
              <a:t>The next step is to register the wallet. You can choose from various </a:t>
            </a:r>
            <a:r>
              <a:rPr lang="en-US" sz="1200" kern="1200" dirty="0" err="1" smtClean="0">
                <a:solidFill>
                  <a:schemeClr val="tx1"/>
                </a:solidFill>
                <a:effectLst/>
                <a:latin typeface="+mn-lt"/>
                <a:ea typeface="+mn-ea"/>
                <a:cs typeface="+mn-cs"/>
              </a:rPr>
              <a:t>monero</a:t>
            </a:r>
            <a:r>
              <a:rPr lang="en-US" sz="1200" kern="1200" dirty="0" smtClean="0">
                <a:solidFill>
                  <a:schemeClr val="tx1"/>
                </a:solidFill>
                <a:effectLst/>
                <a:latin typeface="+mn-lt"/>
                <a:ea typeface="+mn-ea"/>
                <a:cs typeface="+mn-cs"/>
              </a:rPr>
              <a:t> wallet services.</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let’s choose the most fast and easiest way. Remember money for nothing rule: less work, more money.</a:t>
            </a:r>
            <a:endParaRPr lang="ru-RU" sz="120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3469741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mn-lt"/>
                <a:ea typeface="+mn-ea"/>
                <a:cs typeface="+mn-cs"/>
              </a:rPr>
              <a:t>And that’s how your wallet looks like. As you can see I didn’t even blur my wallet address. That’s because I still don’t have any money on it and I hope someone will send me some. Just kidding…</a:t>
            </a:r>
            <a:endParaRPr lang="ru-RU"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8137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we have some problems. First, we don’t want to hardcode our wallet address into the miner because everyone would be able to see how much money we have. The second, obviously, solo mining is inefficient due to the low hash rate. But there is a solution for these problems and it’s mining pools.</a:t>
            </a:r>
            <a:endParaRPr lang="ru-RU" sz="1200" kern="1200" dirty="0" smtClean="0">
              <a:solidFill>
                <a:schemeClr val="tx1"/>
              </a:solidFill>
              <a:effectLst/>
              <a:latin typeface="+mn-lt"/>
              <a:ea typeface="+mn-ea"/>
              <a:cs typeface="+mn-cs"/>
            </a:endParaRPr>
          </a:p>
          <a:p>
            <a:endParaRPr lang="ru-RU" dirty="0"/>
          </a:p>
        </p:txBody>
      </p:sp>
    </p:spTree>
    <p:extLst>
      <p:ext uri="{BB962C8B-B14F-4D97-AF65-F5344CB8AC3E}">
        <p14:creationId xmlns:p14="http://schemas.microsoft.com/office/powerpoint/2010/main" val="1887626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mn-lt"/>
                <a:ea typeface="+mn-ea"/>
                <a:cs typeface="+mn-cs"/>
              </a:rPr>
              <a:t>So, mining pools.</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Only the one who create a valid block get the reward</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 more hash rate you have, the more likely you get the reward</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People start to unite into pools to get more hash rate</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And then they just share the reward according to contribution of each participant</a:t>
            </a:r>
            <a:endParaRPr lang="ru-RU" sz="1200" kern="1200" dirty="0" smtClean="0">
              <a:solidFill>
                <a:schemeClr val="tx1"/>
              </a:solidFill>
              <a:effectLst/>
              <a:latin typeface="+mn-lt"/>
              <a:ea typeface="+mn-ea"/>
              <a:cs typeface="+mn-cs"/>
            </a:endParaRPr>
          </a:p>
          <a:p>
            <a:endParaRPr lang="ru-RU" dirty="0"/>
          </a:p>
        </p:txBody>
      </p:sp>
    </p:spTree>
    <p:extLst>
      <p:ext uri="{BB962C8B-B14F-4D97-AF65-F5344CB8AC3E}">
        <p14:creationId xmlns:p14="http://schemas.microsoft.com/office/powerpoint/2010/main" val="1818014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mn-lt"/>
                <a:ea typeface="+mn-ea"/>
                <a:cs typeface="+mn-cs"/>
              </a:rPr>
              <a:t>There are a lot of mining pools. You can use this web site to choose the one you like. Just remember: the more hash rate it has the more likely you get a reward. And of cause the pool gets its fee from every reward that miners get.</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for us it is also important to stay anonymous and not use our wallet address. Because some researchers can easily find it inside the binary file. And find out how much money we’ve earned.</a:t>
            </a:r>
            <a:endParaRPr lang="ru-RU" sz="1200" kern="1200" dirty="0" smtClean="0">
              <a:solidFill>
                <a:schemeClr val="tx1"/>
              </a:solidFill>
              <a:effectLst/>
              <a:latin typeface="+mn-lt"/>
              <a:ea typeface="+mn-ea"/>
              <a:cs typeface="+mn-cs"/>
            </a:endParaRPr>
          </a:p>
          <a:p>
            <a:endParaRPr lang="ru-RU" dirty="0"/>
          </a:p>
        </p:txBody>
      </p:sp>
    </p:spTree>
    <p:extLst>
      <p:ext uri="{BB962C8B-B14F-4D97-AF65-F5344CB8AC3E}">
        <p14:creationId xmlns:p14="http://schemas.microsoft.com/office/powerpoint/2010/main" val="2605227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mn-lt"/>
                <a:ea typeface="+mn-ea"/>
                <a:cs typeface="+mn-cs"/>
              </a:rPr>
              <a:t>So, one of the best choices would be </a:t>
            </a:r>
            <a:r>
              <a:rPr lang="en-US" sz="1200" kern="1200" dirty="0" err="1" smtClean="0">
                <a:solidFill>
                  <a:schemeClr val="tx1"/>
                </a:solidFill>
                <a:effectLst/>
                <a:latin typeface="+mn-lt"/>
                <a:ea typeface="+mn-ea"/>
                <a:cs typeface="+mn-cs"/>
              </a:rPr>
              <a:t>minergate</a:t>
            </a:r>
            <a:r>
              <a:rPr lang="en-US" sz="1200" kern="1200" dirty="0" smtClean="0">
                <a:solidFill>
                  <a:schemeClr val="tx1"/>
                </a:solidFill>
                <a:effectLst/>
                <a:latin typeface="+mn-lt"/>
                <a:ea typeface="+mn-ea"/>
                <a:cs typeface="+mn-cs"/>
              </a:rPr>
              <a:t> pool. Because:</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All you need to sing up is a e-mail address</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This e-mail address would be used as a parameter for the miner instead of the wallet</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 pool does not have an option to get the wallet info by user’s email</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that is cool.</a:t>
            </a:r>
            <a:endParaRPr lang="ru-RU" sz="1200" kern="1200" dirty="0" smtClean="0">
              <a:solidFill>
                <a:schemeClr val="tx1"/>
              </a:solidFill>
              <a:effectLst/>
              <a:latin typeface="+mn-lt"/>
              <a:ea typeface="+mn-ea"/>
              <a:cs typeface="+mn-cs"/>
            </a:endParaRPr>
          </a:p>
          <a:p>
            <a:endParaRPr lang="ru-RU" dirty="0"/>
          </a:p>
        </p:txBody>
      </p:sp>
    </p:spTree>
    <p:extLst>
      <p:ext uri="{BB962C8B-B14F-4D97-AF65-F5344CB8AC3E}">
        <p14:creationId xmlns:p14="http://schemas.microsoft.com/office/powerpoint/2010/main" val="1984477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is how the registration process looks like. We need some email address. You can use a one minute email for that because we will not need it in the future. Than just use it, come up with the password, solve the captcha and that’s it. This is how our dashboard looks like. We can withdraw the coins from the pool to another wallet. And we can find the information how to start mining using </a:t>
            </a:r>
            <a:r>
              <a:rPr lang="en-US" sz="1200" kern="1200" dirty="0" err="1" smtClean="0">
                <a:solidFill>
                  <a:schemeClr val="tx1"/>
                </a:solidFill>
                <a:effectLst/>
                <a:latin typeface="+mn-lt"/>
                <a:ea typeface="+mn-ea"/>
                <a:cs typeface="+mn-cs"/>
              </a:rPr>
              <a:t>minergate</a:t>
            </a:r>
            <a:r>
              <a:rPr lang="en-US" sz="1200" kern="1200" dirty="0" smtClean="0">
                <a:solidFill>
                  <a:schemeClr val="tx1"/>
                </a:solidFill>
                <a:effectLst/>
                <a:latin typeface="+mn-lt"/>
                <a:ea typeface="+mn-ea"/>
                <a:cs typeface="+mn-cs"/>
              </a:rPr>
              <a:t> on the help’s page. So, no wallet, just a email.</a:t>
            </a:r>
            <a:endParaRPr lang="ru-RU" sz="1200" kern="1200" dirty="0" smtClean="0">
              <a:solidFill>
                <a:schemeClr val="tx1"/>
              </a:solidFill>
              <a:effectLst/>
              <a:latin typeface="+mn-lt"/>
              <a:ea typeface="+mn-ea"/>
              <a:cs typeface="+mn-cs"/>
            </a:endParaRPr>
          </a:p>
          <a:p>
            <a:endParaRPr lang="ru-RU" dirty="0"/>
          </a:p>
        </p:txBody>
      </p:sp>
    </p:spTree>
    <p:extLst>
      <p:ext uri="{BB962C8B-B14F-4D97-AF65-F5344CB8AC3E}">
        <p14:creationId xmlns:p14="http://schemas.microsoft.com/office/powerpoint/2010/main" val="4008117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mn-lt"/>
                <a:ea typeface="+mn-ea"/>
                <a:cs typeface="+mn-cs"/>
              </a:rPr>
              <a:t>Well, now some technical aspects. We need some persistence for our miner, so it should run after the reboot and so on. Just remind you, currently we are talking about Linux because each OS has its own persistence mechanisms.</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what do we have?</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Task schedulers like </a:t>
            </a:r>
            <a:r>
              <a:rPr lang="en-US" sz="1200" kern="1200" dirty="0" err="1" smtClean="0">
                <a:solidFill>
                  <a:schemeClr val="tx1"/>
                </a:solidFill>
                <a:effectLst/>
                <a:latin typeface="+mn-lt"/>
                <a:ea typeface="+mn-ea"/>
                <a:cs typeface="+mn-cs"/>
              </a:rPr>
              <a:t>cron</a:t>
            </a:r>
            <a:r>
              <a:rPr lang="en-US" sz="1200" kern="1200" dirty="0" smtClean="0">
                <a:solidFill>
                  <a:schemeClr val="tx1"/>
                </a:solidFill>
                <a:effectLst/>
                <a:latin typeface="+mn-lt"/>
                <a:ea typeface="+mn-ea"/>
                <a:cs typeface="+mn-cs"/>
              </a:rPr>
              <a:t>. We can start our miner every minute. And check whether the miner is already running or not inside the miner</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We can use </a:t>
            </a:r>
            <a:r>
              <a:rPr lang="en-US" sz="1200" kern="1200" dirty="0" err="1" smtClean="0">
                <a:solidFill>
                  <a:schemeClr val="tx1"/>
                </a:solidFill>
                <a:effectLst/>
                <a:latin typeface="+mn-lt"/>
                <a:ea typeface="+mn-ea"/>
                <a:cs typeface="+mn-cs"/>
              </a:rPr>
              <a:t>bashrc</a:t>
            </a:r>
            <a:r>
              <a:rPr lang="en-US" sz="1200" kern="1200" dirty="0" smtClean="0">
                <a:solidFill>
                  <a:schemeClr val="tx1"/>
                </a:solidFill>
                <a:effectLst/>
                <a:latin typeface="+mn-lt"/>
                <a:ea typeface="+mn-ea"/>
                <a:cs typeface="+mn-cs"/>
              </a:rPr>
              <a:t> - when an interactive shell that is not a login shell is started, bash reads and executes commands from it.</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We can use </a:t>
            </a:r>
            <a:r>
              <a:rPr lang="en-US" sz="1200" kern="1200" dirty="0" err="1" smtClean="0">
                <a:solidFill>
                  <a:schemeClr val="tx1"/>
                </a:solidFill>
                <a:effectLst/>
                <a:latin typeface="+mn-lt"/>
                <a:ea typeface="+mn-ea"/>
                <a:cs typeface="+mn-cs"/>
              </a:rPr>
              <a:t>init.d</a:t>
            </a:r>
            <a:r>
              <a:rPr lang="en-US" sz="1200" kern="1200" dirty="0" smtClean="0">
                <a:solidFill>
                  <a:schemeClr val="tx1"/>
                </a:solidFill>
                <a:effectLst/>
                <a:latin typeface="+mn-lt"/>
                <a:ea typeface="+mn-ea"/>
                <a:cs typeface="+mn-cs"/>
              </a:rPr>
              <a:t>. This is more tricky than 2 previous. And we need root permissions to do that. But it’s a bit more stealthy than 2 others and doesn’t depend on the user.</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Some more advanced thing is </a:t>
            </a:r>
            <a:r>
              <a:rPr lang="en-US" sz="1200" kern="1200" dirty="0" err="1" smtClean="0">
                <a:solidFill>
                  <a:schemeClr val="tx1"/>
                </a:solidFill>
                <a:effectLst/>
                <a:latin typeface="+mn-lt"/>
                <a:ea typeface="+mn-ea"/>
                <a:cs typeface="+mn-cs"/>
              </a:rPr>
              <a:t>ld.so.preload</a:t>
            </a:r>
            <a:r>
              <a:rPr lang="en-US" sz="1200" kern="1200" dirty="0" smtClean="0">
                <a:solidFill>
                  <a:schemeClr val="tx1"/>
                </a:solidFill>
                <a:effectLst/>
                <a:latin typeface="+mn-lt"/>
                <a:ea typeface="+mn-ea"/>
                <a:cs typeface="+mn-cs"/>
              </a:rPr>
              <a:t>. We need to specify a path to the library that would be injected into every starting process in the system. But in the case we need to build miner as a library.	</a:t>
            </a:r>
            <a:endParaRPr lang="ru-RU"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93990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mn-lt"/>
                <a:ea typeface="+mn-ea"/>
                <a:cs typeface="+mn-cs"/>
              </a:rPr>
              <a:t>And what’s about evasion? We want our miner to be stealthy so it mines as much as it can. The first problem we need to solve is how to hide high CPU usage because it’s very noticeable and suspicious. For example we can monitor what processes are currently running and stop mining activities if we detect some process explorer like </a:t>
            </a:r>
            <a:r>
              <a:rPr lang="en-US" sz="1200" kern="1200" dirty="0" err="1" smtClean="0">
                <a:solidFill>
                  <a:schemeClr val="tx1"/>
                </a:solidFill>
                <a:effectLst/>
                <a:latin typeface="+mn-lt"/>
                <a:ea typeface="+mn-ea"/>
                <a:cs typeface="+mn-cs"/>
              </a:rPr>
              <a:t>ps</a:t>
            </a:r>
            <a:r>
              <a:rPr lang="en-US" sz="1200" kern="1200" dirty="0" smtClean="0">
                <a:solidFill>
                  <a:schemeClr val="tx1"/>
                </a:solidFill>
                <a:effectLst/>
                <a:latin typeface="+mn-lt"/>
                <a:ea typeface="+mn-ea"/>
                <a:cs typeface="+mn-cs"/>
              </a:rPr>
              <a:t> or top utilities.</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Also we don’t want other miners to mine on the same machine because it would be inefficient. So we can just find them and kill them. We’ll see how to do it later. Also we can try to kill running security solutions like antiviruses but for </a:t>
            </a:r>
            <a:r>
              <a:rPr lang="en-US" sz="1200" kern="1200" dirty="0" err="1" smtClean="0">
                <a:solidFill>
                  <a:schemeClr val="tx1"/>
                </a:solidFill>
                <a:effectLst/>
                <a:latin typeface="+mn-lt"/>
                <a:ea typeface="+mn-ea"/>
                <a:cs typeface="+mn-cs"/>
              </a:rPr>
              <a:t>linux</a:t>
            </a:r>
            <a:r>
              <a:rPr lang="en-US" sz="1200" kern="1200" dirty="0" smtClean="0">
                <a:solidFill>
                  <a:schemeClr val="tx1"/>
                </a:solidFill>
                <a:effectLst/>
                <a:latin typeface="+mn-lt"/>
                <a:ea typeface="+mn-ea"/>
                <a:cs typeface="+mn-cs"/>
              </a:rPr>
              <a:t> for don’t really need it.</a:t>
            </a:r>
            <a:endParaRPr lang="ru-RU"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414603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mn-lt"/>
                <a:ea typeface="+mn-ea"/>
                <a:cs typeface="+mn-cs"/>
              </a:rPr>
              <a:t>And last but not least, distribution. We need to deliver our miner to as many machines as we can.</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There are several ways to do that:</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We can do just a spam mailing</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We can hide our miner under the guise of some useful software and use some advertisements to spread it</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We can hide our miner under the guise of some cracked app and distribute it via torrents for example</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Also we can use some Social Engineering tricks (fraud)</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Vulnerability exploitation</a:t>
            </a:r>
            <a:endParaRPr lang="ru-RU" sz="1200" kern="1200" dirty="0" smtClean="0">
              <a:solidFill>
                <a:schemeClr val="tx1"/>
              </a:solidFill>
              <a:effectLst/>
              <a:latin typeface="+mn-lt"/>
              <a:ea typeface="+mn-ea"/>
              <a:cs typeface="+mn-cs"/>
            </a:endParaRPr>
          </a:p>
          <a:p>
            <a:pPr marL="228600" indent="-228600">
              <a:buAutoNum type="arabicParenR"/>
            </a:pPr>
            <a:endParaRPr lang="ru-RU" dirty="0"/>
          </a:p>
        </p:txBody>
      </p:sp>
    </p:spTree>
    <p:extLst>
      <p:ext uri="{BB962C8B-B14F-4D97-AF65-F5344CB8AC3E}">
        <p14:creationId xmlns:p14="http://schemas.microsoft.com/office/powerpoint/2010/main" val="1161260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mn-lt"/>
                <a:ea typeface="+mn-ea"/>
                <a:cs typeface="+mn-cs"/>
              </a:rPr>
              <a:t>Ok, let’s imagine that we are just a greedy junior software developer with big ambitious. What options do we have to earn a lot of money?</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First, the most obvious one, create a super cool software and sell it. And it’s not our choice because it’s tricky. You really need to work hard to get a lot of money out of it.</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Ok, next option is create a prototype or even just a concept of some good product and start and ICO. This is better because we don’t need to make a full product just concept. But it should be a brilliant idea, otherwise no one would believe in it and send you money.</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 option is just invest all your money into crypto coins. That’s simple. And may be very profitable. But it’s too risky and you need to have enough money for the investment.</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finally, start mining crypto coins. That’s sounds good, because it’s pretty simple. And not that risky. But we need some computing power. That’s bad. The solution it simple – just use not only your own computer and borrow some power from other people!</a:t>
            </a:r>
            <a:endParaRPr lang="ru-RU"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872799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That’s it for our miner. And if you are feeling like this leopard right now I have good news for you – no more theory, let’s move on to some real cases.</a:t>
            </a:r>
            <a:endParaRPr lang="ru-RU" sz="1200" kern="1200" dirty="0" smtClean="0">
              <a:solidFill>
                <a:schemeClr val="tx1"/>
              </a:solidFill>
              <a:effectLst/>
              <a:latin typeface="+mn-lt"/>
              <a:ea typeface="+mn-ea"/>
              <a:cs typeface="+mn-cs"/>
            </a:endParaRPr>
          </a:p>
          <a:p>
            <a:endParaRPr lang="ru-RU" dirty="0"/>
          </a:p>
        </p:txBody>
      </p:sp>
    </p:spTree>
    <p:extLst>
      <p:ext uri="{BB962C8B-B14F-4D97-AF65-F5344CB8AC3E}">
        <p14:creationId xmlns:p14="http://schemas.microsoft.com/office/powerpoint/2010/main" val="29156237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pPr>
            <a:r>
              <a:rPr lang="en-US" dirty="0" smtClean="0"/>
              <a:t>Story about </a:t>
            </a:r>
            <a:r>
              <a:rPr lang="en-US" dirty="0" err="1" smtClean="0"/>
              <a:t>ShadowBrokers</a:t>
            </a:r>
            <a:r>
              <a:rPr lang="en-US" dirty="0" smtClean="0"/>
              <a:t>,</a:t>
            </a:r>
            <a:r>
              <a:rPr lang="en-US" baseline="0" dirty="0" smtClean="0"/>
              <a:t> </a:t>
            </a:r>
            <a:r>
              <a:rPr lang="en-US" dirty="0" err="1" smtClean="0"/>
              <a:t>WannaCry</a:t>
            </a:r>
            <a:r>
              <a:rPr lang="en-US" dirty="0" smtClean="0"/>
              <a:t> and honeypot.</a:t>
            </a:r>
            <a:endParaRPr lang="ru-RU" dirty="0"/>
          </a:p>
        </p:txBody>
      </p:sp>
    </p:spTree>
    <p:extLst>
      <p:ext uri="{BB962C8B-B14F-4D97-AF65-F5344CB8AC3E}">
        <p14:creationId xmlns:p14="http://schemas.microsoft.com/office/powerpoint/2010/main" val="3456963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pPr>
            <a:r>
              <a:rPr lang="en-US" sz="1200" b="0" i="0" kern="1200" dirty="0" smtClean="0">
                <a:solidFill>
                  <a:schemeClr val="tx1"/>
                </a:solidFill>
                <a:effectLst/>
                <a:latin typeface="+mn-lt"/>
                <a:ea typeface="+mn-ea"/>
                <a:cs typeface="+mn-cs"/>
              </a:rPr>
              <a:t>After successful exploitation, the</a:t>
            </a:r>
            <a:r>
              <a:rPr lang="en-US" sz="1200" b="0" i="0" kern="1200" baseline="0" dirty="0" smtClean="0">
                <a:solidFill>
                  <a:schemeClr val="tx1"/>
                </a:solidFill>
                <a:effectLst/>
                <a:latin typeface="+mn-lt"/>
                <a:ea typeface="+mn-ea"/>
                <a:cs typeface="+mn-cs"/>
              </a:rPr>
              <a:t> file</a:t>
            </a:r>
            <a:r>
              <a:rPr lang="en-US" sz="1200" b="0" i="0" kern="1200" dirty="0" smtClean="0">
                <a:solidFill>
                  <a:schemeClr val="tx1"/>
                </a:solidFill>
                <a:effectLst/>
                <a:latin typeface="+mn-lt"/>
                <a:ea typeface="+mn-ea"/>
                <a:cs typeface="+mn-cs"/>
              </a:rPr>
              <a:t> runs with super-user privileges, although first the attackers have to guess the full path to the dropped file with their payload, starting from the root directory of the drive. We can see such attempts in the traffic captured on our honeypot. They are just brute-forcing the most obvious paths (specified in different manuals, etc.), where files can be stored on the drive.</a:t>
            </a:r>
          </a:p>
          <a:p>
            <a:pPr marL="0" indent="0">
              <a:buNone/>
            </a:pPr>
            <a:r>
              <a:rPr lang="en-US" sz="1200" b="0" i="0" kern="1200" dirty="0" smtClean="0">
                <a:solidFill>
                  <a:schemeClr val="tx1"/>
                </a:solidFill>
                <a:effectLst/>
                <a:latin typeface="+mn-lt"/>
                <a:ea typeface="+mn-ea"/>
                <a:cs typeface="+mn-cs"/>
              </a:rPr>
              <a:t>After the path to the file is found, it can be loaded and executed in the context of the Samba-server process, using the </a:t>
            </a:r>
            <a:r>
              <a:rPr lang="en-US" sz="1200" b="0" i="0" kern="1200" dirty="0" err="1" smtClean="0">
                <a:solidFill>
                  <a:schemeClr val="tx1"/>
                </a:solidFill>
                <a:effectLst/>
                <a:latin typeface="+mn-lt"/>
                <a:ea typeface="+mn-ea"/>
                <a:cs typeface="+mn-cs"/>
              </a:rPr>
              <a:t>SambaCry</a:t>
            </a:r>
            <a:r>
              <a:rPr lang="en-US" sz="1200" b="0" i="0" kern="1200" dirty="0" smtClean="0">
                <a:solidFill>
                  <a:schemeClr val="tx1"/>
                </a:solidFill>
                <a:effectLst/>
                <a:latin typeface="+mn-lt"/>
                <a:ea typeface="+mn-ea"/>
                <a:cs typeface="+mn-cs"/>
              </a:rPr>
              <a:t> vulnerability. Afterwards the file is deleted in order to hide the traces. From this moment it exists and runs only in the virtual memory.</a:t>
            </a:r>
          </a:p>
          <a:p>
            <a:pPr marL="0" indent="0">
              <a:buNone/>
            </a:pPr>
            <a:endParaRPr lang="ru-RU" dirty="0"/>
          </a:p>
        </p:txBody>
      </p:sp>
    </p:spTree>
    <p:extLst>
      <p:ext uri="{BB962C8B-B14F-4D97-AF65-F5344CB8AC3E}">
        <p14:creationId xmlns:p14="http://schemas.microsoft.com/office/powerpoint/2010/main" val="3654207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pPr>
            <a:r>
              <a:rPr lang="en-US" dirty="0" smtClean="0"/>
              <a:t>Miner</a:t>
            </a:r>
            <a:r>
              <a:rPr lang="en-US" baseline="0" dirty="0" smtClean="0"/>
              <a:t> downloader just executes a shell script which simply downloads a customized miner into the </a:t>
            </a:r>
            <a:r>
              <a:rPr lang="en-US" baseline="0" dirty="0" err="1" smtClean="0"/>
              <a:t>tmp</a:t>
            </a:r>
            <a:r>
              <a:rPr lang="en-US" baseline="0" dirty="0" smtClean="0"/>
              <a:t> folder and starts it.</a:t>
            </a:r>
            <a:endParaRPr lang="ru-RU" dirty="0"/>
          </a:p>
        </p:txBody>
      </p:sp>
    </p:spTree>
    <p:extLst>
      <p:ext uri="{BB962C8B-B14F-4D97-AF65-F5344CB8AC3E}">
        <p14:creationId xmlns:p14="http://schemas.microsoft.com/office/powerpoint/2010/main" val="80002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pPr>
            <a:endParaRPr lang="ru-RU" dirty="0"/>
          </a:p>
        </p:txBody>
      </p:sp>
    </p:spTree>
    <p:extLst>
      <p:ext uri="{BB962C8B-B14F-4D97-AF65-F5344CB8AC3E}">
        <p14:creationId xmlns:p14="http://schemas.microsoft.com/office/powerpoint/2010/main" val="2181403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pPr>
            <a:r>
              <a:rPr lang="en-US" dirty="0" smtClean="0"/>
              <a:t>Not a good choice of mining pool</a:t>
            </a:r>
            <a:r>
              <a:rPr lang="en-US" baseline="0" dirty="0" smtClean="0"/>
              <a:t>. Ok, let’s take a look… (exchange rate ~166$)</a:t>
            </a:r>
            <a:endParaRPr lang="ru-RU" dirty="0"/>
          </a:p>
        </p:txBody>
      </p:sp>
    </p:spTree>
    <p:extLst>
      <p:ext uri="{BB962C8B-B14F-4D97-AF65-F5344CB8AC3E}">
        <p14:creationId xmlns:p14="http://schemas.microsoft.com/office/powerpoint/2010/main" val="1494536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endParaRPr lang="ru-RU" dirty="0"/>
          </a:p>
        </p:txBody>
      </p:sp>
    </p:spTree>
    <p:extLst>
      <p:ext uri="{BB962C8B-B14F-4D97-AF65-F5344CB8AC3E}">
        <p14:creationId xmlns:p14="http://schemas.microsoft.com/office/powerpoint/2010/main" val="10856730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r>
              <a:rPr lang="en-US" dirty="0" smtClean="0"/>
              <a:t>It uses /</a:t>
            </a:r>
            <a:r>
              <a:rPr lang="en-US" dirty="0" err="1" smtClean="0"/>
              <a:t>etc</a:t>
            </a:r>
            <a:r>
              <a:rPr lang="en-US" dirty="0" smtClean="0"/>
              <a:t>/</a:t>
            </a:r>
            <a:r>
              <a:rPr lang="en-US" dirty="0" err="1" smtClean="0"/>
              <a:t>rc.local</a:t>
            </a:r>
            <a:r>
              <a:rPr lang="en-US" baseline="0" dirty="0" smtClean="0"/>
              <a:t> file and </a:t>
            </a:r>
            <a:r>
              <a:rPr lang="en-US" baseline="0" dirty="0" err="1" smtClean="0"/>
              <a:t>cron</a:t>
            </a:r>
            <a:r>
              <a:rPr lang="en-US" baseline="0" dirty="0" smtClean="0"/>
              <a:t> for persistence.</a:t>
            </a:r>
            <a:endParaRPr lang="ru-RU" dirty="0"/>
          </a:p>
        </p:txBody>
      </p:sp>
    </p:spTree>
    <p:extLst>
      <p:ext uri="{BB962C8B-B14F-4D97-AF65-F5344CB8AC3E}">
        <p14:creationId xmlns:p14="http://schemas.microsoft.com/office/powerpoint/2010/main" val="2524170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r>
              <a:rPr lang="en-US" dirty="0" smtClean="0"/>
              <a:t>Kills every process which loads </a:t>
            </a:r>
            <a:r>
              <a:rPr lang="en-US" dirty="0" err="1" smtClean="0"/>
              <a:t>cpu</a:t>
            </a:r>
            <a:r>
              <a:rPr lang="en-US" dirty="0" smtClean="0"/>
              <a:t> greater</a:t>
            </a:r>
            <a:r>
              <a:rPr lang="en-US" baseline="0" dirty="0" smtClean="0"/>
              <a:t> than 60 %</a:t>
            </a:r>
          </a:p>
          <a:p>
            <a:pPr marL="228600" indent="-228600">
              <a:buAutoNum type="arabicParenR"/>
            </a:pPr>
            <a:r>
              <a:rPr lang="en-US" baseline="0" dirty="0" smtClean="0"/>
              <a:t>Kill the processes which command line </a:t>
            </a:r>
            <a:r>
              <a:rPr lang="en-US" baseline="0" dirty="0" err="1" smtClean="0"/>
              <a:t>args</a:t>
            </a:r>
            <a:r>
              <a:rPr lang="en-US" baseline="0" dirty="0" smtClean="0"/>
              <a:t> contains one the following lines</a:t>
            </a:r>
            <a:endParaRPr lang="ru-RU" dirty="0"/>
          </a:p>
        </p:txBody>
      </p:sp>
    </p:spTree>
    <p:extLst>
      <p:ext uri="{BB962C8B-B14F-4D97-AF65-F5344CB8AC3E}">
        <p14:creationId xmlns:p14="http://schemas.microsoft.com/office/powerpoint/2010/main" val="37318760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r>
              <a:rPr lang="en-US" dirty="0" smtClean="0"/>
              <a:t>Let’s take a look at one of the wallets they used in the malware…</a:t>
            </a:r>
            <a:endParaRPr lang="ru-RU" dirty="0"/>
          </a:p>
        </p:txBody>
      </p:sp>
    </p:spTree>
    <p:extLst>
      <p:ext uri="{BB962C8B-B14F-4D97-AF65-F5344CB8AC3E}">
        <p14:creationId xmlns:p14="http://schemas.microsoft.com/office/powerpoint/2010/main" val="519705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mn-lt"/>
                <a:ea typeface="+mn-ea"/>
                <a:cs typeface="+mn-cs"/>
              </a:rPr>
              <a:t>So, this is how our way to the Forbs top 10 richest people looks like.</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Step 0: learn about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cryptomining</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Step 1: choose a platform for the mining</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Step 2: choose a cryptocurrency to mine</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Step 3: make a wallet to use it with the miner</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Step 4: make a wallet and hardcode it into the miner</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Step 5: implement persistence</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Step 6: implement some evasion tricks</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Step 7: build your miner and distribute it</a:t>
            </a:r>
            <a:endParaRPr lang="ru-RU" sz="1200" kern="1200" dirty="0" smtClean="0">
              <a:solidFill>
                <a:schemeClr val="tx1"/>
              </a:solidFill>
              <a:effectLst/>
              <a:latin typeface="+mn-lt"/>
              <a:ea typeface="+mn-ea"/>
              <a:cs typeface="+mn-cs"/>
            </a:endParaRPr>
          </a:p>
          <a:p>
            <a:endParaRPr lang="ru-RU" dirty="0"/>
          </a:p>
        </p:txBody>
      </p:sp>
    </p:spTree>
    <p:extLst>
      <p:ext uri="{BB962C8B-B14F-4D97-AF65-F5344CB8AC3E}">
        <p14:creationId xmlns:p14="http://schemas.microsoft.com/office/powerpoint/2010/main" val="866165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endParaRPr lang="ru-RU" dirty="0"/>
          </a:p>
        </p:txBody>
      </p:sp>
    </p:spTree>
    <p:extLst>
      <p:ext uri="{BB962C8B-B14F-4D97-AF65-F5344CB8AC3E}">
        <p14:creationId xmlns:p14="http://schemas.microsoft.com/office/powerpoint/2010/main" val="9685622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endParaRPr lang="ru-RU" dirty="0"/>
          </a:p>
        </p:txBody>
      </p:sp>
    </p:spTree>
    <p:extLst>
      <p:ext uri="{BB962C8B-B14F-4D97-AF65-F5344CB8AC3E}">
        <p14:creationId xmlns:p14="http://schemas.microsoft.com/office/powerpoint/2010/main" val="30446134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r>
              <a:rPr lang="en-US" dirty="0" smtClean="0"/>
              <a:t>The</a:t>
            </a:r>
            <a:r>
              <a:rPr lang="en-US" baseline="0" dirty="0" smtClean="0"/>
              <a:t> thing is that you can’t just uninstall an application with device admin permissions. First, you need to remove it from the device admins list.</a:t>
            </a:r>
          </a:p>
          <a:p>
            <a:pPr marL="228600" indent="-228600">
              <a:buAutoNum type="arabicParenR"/>
            </a:pPr>
            <a:r>
              <a:rPr lang="en-US" baseline="0" dirty="0" smtClean="0"/>
              <a:t>On Android an app can subscribe to various system events and execute appropriate receivers when such an event occurred.</a:t>
            </a:r>
          </a:p>
          <a:p>
            <a:pPr marL="228600" indent="-228600">
              <a:buAutoNum type="arabicParenR"/>
            </a:pPr>
            <a:endParaRPr lang="ru-RU" dirty="0"/>
          </a:p>
        </p:txBody>
      </p:sp>
    </p:spTree>
    <p:extLst>
      <p:ext uri="{BB962C8B-B14F-4D97-AF65-F5344CB8AC3E}">
        <p14:creationId xmlns:p14="http://schemas.microsoft.com/office/powerpoint/2010/main" val="20115969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endParaRPr lang="ru-RU" dirty="0"/>
          </a:p>
        </p:txBody>
      </p:sp>
    </p:spTree>
    <p:extLst>
      <p:ext uri="{BB962C8B-B14F-4D97-AF65-F5344CB8AC3E}">
        <p14:creationId xmlns:p14="http://schemas.microsoft.com/office/powerpoint/2010/main" val="4165165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endParaRPr lang="ru-RU" dirty="0"/>
          </a:p>
        </p:txBody>
      </p:sp>
    </p:spTree>
    <p:extLst>
      <p:ext uri="{BB962C8B-B14F-4D97-AF65-F5344CB8AC3E}">
        <p14:creationId xmlns:p14="http://schemas.microsoft.com/office/powerpoint/2010/main" val="3460430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endParaRPr lang="ru-RU" dirty="0"/>
          </a:p>
        </p:txBody>
      </p:sp>
    </p:spTree>
    <p:extLst>
      <p:ext uri="{BB962C8B-B14F-4D97-AF65-F5344CB8AC3E}">
        <p14:creationId xmlns:p14="http://schemas.microsoft.com/office/powerpoint/2010/main" val="1129846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r>
              <a:rPr lang="en-US" dirty="0" smtClean="0"/>
              <a:t>So, unfortunately</a:t>
            </a:r>
            <a:r>
              <a:rPr lang="en-US" baseline="0" dirty="0" smtClean="0"/>
              <a:t> we can’t check how much coins it mined.</a:t>
            </a:r>
          </a:p>
          <a:p>
            <a:pPr marL="228600" indent="-228600">
              <a:buAutoNum type="arabicParenR"/>
            </a:pPr>
            <a:r>
              <a:rPr lang="en-US" baseline="0" dirty="0" smtClean="0"/>
              <a:t>During our research of this malware we use a real Android device for dynamic analysis. And…</a:t>
            </a:r>
            <a:endParaRPr lang="ru-RU" dirty="0"/>
          </a:p>
        </p:txBody>
      </p:sp>
    </p:spTree>
    <p:extLst>
      <p:ext uri="{BB962C8B-B14F-4D97-AF65-F5344CB8AC3E}">
        <p14:creationId xmlns:p14="http://schemas.microsoft.com/office/powerpoint/2010/main" val="1562869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r>
              <a:rPr lang="en-US" dirty="0" smtClean="0"/>
              <a:t>… now it looks like this. </a:t>
            </a:r>
            <a:r>
              <a:rPr lang="en-US" sz="1200" b="0" i="0" kern="1200" dirty="0" smtClean="0">
                <a:solidFill>
                  <a:schemeClr val="tx1"/>
                </a:solidFill>
                <a:effectLst/>
                <a:latin typeface="+mn-lt"/>
                <a:ea typeface="+mn-ea"/>
                <a:cs typeface="+mn-cs"/>
              </a:rPr>
              <a:t>The image shows what happened to it after two days of mining.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Because of the constant load caused by the mining module, the battery bulged and deformed the phone cover.</a:t>
            </a:r>
            <a:endParaRPr lang="ru-RU" dirty="0"/>
          </a:p>
        </p:txBody>
      </p:sp>
    </p:spTree>
    <p:extLst>
      <p:ext uri="{BB962C8B-B14F-4D97-AF65-F5344CB8AC3E}">
        <p14:creationId xmlns:p14="http://schemas.microsoft.com/office/powerpoint/2010/main" val="14253073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endParaRPr lang="ru-RU" dirty="0"/>
          </a:p>
        </p:txBody>
      </p:sp>
    </p:spTree>
    <p:extLst>
      <p:ext uri="{BB962C8B-B14F-4D97-AF65-F5344CB8AC3E}">
        <p14:creationId xmlns:p14="http://schemas.microsoft.com/office/powerpoint/2010/main" val="12514896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r>
              <a:rPr lang="en-US" dirty="0" smtClean="0"/>
              <a:t>… There</a:t>
            </a:r>
            <a:r>
              <a:rPr lang="en-US" baseline="0" dirty="0" smtClean="0"/>
              <a:t> was an installer for this hack. And besides it really installs a real hack for CS:GO it also drops some malicious files.</a:t>
            </a:r>
          </a:p>
          <a:p>
            <a:pPr marL="228600" indent="-228600">
              <a:buAutoNum type="arabicParenR"/>
            </a:pPr>
            <a:r>
              <a:rPr lang="en-US" baseline="0" dirty="0" smtClean="0"/>
              <a:t>Property lists are regular xml files which are used frequently in </a:t>
            </a:r>
            <a:r>
              <a:rPr lang="en-US" baseline="0" dirty="0" err="1" smtClean="0"/>
              <a:t>macOS</a:t>
            </a:r>
            <a:r>
              <a:rPr lang="en-US" baseline="0" dirty="0" smtClean="0"/>
              <a:t> for various purposes. The one used by the malware is demonstrated on the slide.</a:t>
            </a:r>
          </a:p>
          <a:p>
            <a:pPr marL="228600" indent="-228600">
              <a:buAutoNum type="arabicParenR"/>
            </a:pPr>
            <a:r>
              <a:rPr lang="en-US" baseline="0" dirty="0" err="1" smtClean="0"/>
              <a:t>Launchctl</a:t>
            </a:r>
            <a:r>
              <a:rPr lang="en-US" baseline="0" dirty="0" smtClean="0"/>
              <a:t> is an utility that is used to manipulate the daemon called </a:t>
            </a:r>
            <a:r>
              <a:rPr lang="en-US" baseline="0" dirty="0" err="1" smtClean="0"/>
              <a:t>Launchd</a:t>
            </a:r>
            <a:r>
              <a:rPr lang="en-US" baseline="0" dirty="0" smtClean="0"/>
              <a:t>. </a:t>
            </a:r>
            <a:r>
              <a:rPr lang="en-US" baseline="0" dirty="0" err="1" smtClean="0"/>
              <a:t>Launchd</a:t>
            </a:r>
            <a:r>
              <a:rPr lang="en-US" baseline="0" dirty="0" smtClean="0"/>
              <a:t>, like </a:t>
            </a:r>
            <a:r>
              <a:rPr lang="en-US" baseline="0" dirty="0" err="1" smtClean="0"/>
              <a:t>initd</a:t>
            </a:r>
            <a:r>
              <a:rPr lang="en-US" baseline="0" dirty="0" smtClean="0"/>
              <a:t> in Linux, is the first </a:t>
            </a:r>
            <a:r>
              <a:rPr lang="en-US" baseline="0" dirty="0" err="1" smtClean="0"/>
              <a:t>userspace</a:t>
            </a:r>
            <a:r>
              <a:rPr lang="en-US" baseline="0" dirty="0" smtClean="0"/>
              <a:t> process launched by the kernel during booting process in </a:t>
            </a:r>
            <a:r>
              <a:rPr lang="en-US" baseline="0" dirty="0" err="1" smtClean="0"/>
              <a:t>macOS</a:t>
            </a:r>
            <a:r>
              <a:rPr lang="en-US" baseline="0" dirty="0" smtClean="0"/>
              <a:t>. And thus it is the parent process for all </a:t>
            </a:r>
            <a:r>
              <a:rPr lang="en-US" baseline="0" dirty="0" err="1" smtClean="0"/>
              <a:t>userspace</a:t>
            </a:r>
            <a:r>
              <a:rPr lang="en-US" baseline="0" dirty="0" smtClean="0"/>
              <a:t> processes in </a:t>
            </a:r>
            <a:r>
              <a:rPr lang="en-US" baseline="0" dirty="0" err="1" smtClean="0"/>
              <a:t>macOS</a:t>
            </a:r>
            <a:r>
              <a:rPr lang="en-US" baseline="0" dirty="0" smtClean="0"/>
              <a:t>. </a:t>
            </a:r>
            <a:endParaRPr lang="ru-RU" dirty="0"/>
          </a:p>
        </p:txBody>
      </p:sp>
    </p:spTree>
    <p:extLst>
      <p:ext uri="{BB962C8B-B14F-4D97-AF65-F5344CB8AC3E}">
        <p14:creationId xmlns:p14="http://schemas.microsoft.com/office/powerpoint/2010/main" val="3132817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mn-lt"/>
                <a:ea typeface="+mn-ea"/>
                <a:cs typeface="+mn-cs"/>
              </a:rPr>
              <a:t>Ok, Step 0. What the heck is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Basically, it’s a chain of blocks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every block in the chain is linked with the previous one.  Every block has its header and transactions. Transactions are like “from wallet A to wallet B sent 10 bitcoins”.</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Let’s take a closer look at block’s header.</a:t>
            </a:r>
            <a:endParaRPr lang="ru-RU" sz="1200" kern="1200" dirty="0" smtClean="0">
              <a:solidFill>
                <a:schemeClr val="tx1"/>
              </a:solidFill>
              <a:effectLst/>
              <a:latin typeface="+mn-lt"/>
              <a:ea typeface="+mn-ea"/>
              <a:cs typeface="+mn-cs"/>
            </a:endParaRPr>
          </a:p>
          <a:p>
            <a:endParaRPr lang="ru-RU" dirty="0"/>
          </a:p>
        </p:txBody>
      </p:sp>
    </p:spTree>
    <p:extLst>
      <p:ext uri="{BB962C8B-B14F-4D97-AF65-F5344CB8AC3E}">
        <p14:creationId xmlns:p14="http://schemas.microsoft.com/office/powerpoint/2010/main" val="29453956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endParaRPr lang="ru-RU" dirty="0"/>
          </a:p>
        </p:txBody>
      </p:sp>
    </p:spTree>
    <p:extLst>
      <p:ext uri="{BB962C8B-B14F-4D97-AF65-F5344CB8AC3E}">
        <p14:creationId xmlns:p14="http://schemas.microsoft.com/office/powerpoint/2010/main" val="2885958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endParaRPr lang="ru-RU" dirty="0"/>
          </a:p>
        </p:txBody>
      </p:sp>
    </p:spTree>
    <p:extLst>
      <p:ext uri="{BB962C8B-B14F-4D97-AF65-F5344CB8AC3E}">
        <p14:creationId xmlns:p14="http://schemas.microsoft.com/office/powerpoint/2010/main" val="38576982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endParaRPr lang="ru-RU" dirty="0"/>
          </a:p>
        </p:txBody>
      </p:sp>
    </p:spTree>
    <p:extLst>
      <p:ext uri="{BB962C8B-B14F-4D97-AF65-F5344CB8AC3E}">
        <p14:creationId xmlns:p14="http://schemas.microsoft.com/office/powerpoint/2010/main" val="2435366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pPr>
            <a:endParaRPr lang="ru-RU" dirty="0"/>
          </a:p>
        </p:txBody>
      </p:sp>
    </p:spTree>
    <p:extLst>
      <p:ext uri="{BB962C8B-B14F-4D97-AF65-F5344CB8AC3E}">
        <p14:creationId xmlns:p14="http://schemas.microsoft.com/office/powerpoint/2010/main" val="11129116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endParaRPr lang="ru-RU" dirty="0"/>
          </a:p>
        </p:txBody>
      </p:sp>
    </p:spTree>
    <p:extLst>
      <p:ext uri="{BB962C8B-B14F-4D97-AF65-F5344CB8AC3E}">
        <p14:creationId xmlns:p14="http://schemas.microsoft.com/office/powerpoint/2010/main" val="42020008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endParaRPr lang="ru-RU" dirty="0"/>
          </a:p>
        </p:txBody>
      </p:sp>
    </p:spTree>
    <p:extLst>
      <p:ext uri="{BB962C8B-B14F-4D97-AF65-F5344CB8AC3E}">
        <p14:creationId xmlns:p14="http://schemas.microsoft.com/office/powerpoint/2010/main" val="12658965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pPr>
            <a:r>
              <a:rPr lang="en-US" dirty="0" smtClean="0"/>
              <a:t>… And you can even</a:t>
            </a:r>
            <a:r>
              <a:rPr lang="en-US" baseline="0" dirty="0" smtClean="0"/>
              <a:t> mine on Microsoft HoloLens! My colleagues made a proof-of-concept for that and showed it at Security Analyst Summit this year.</a:t>
            </a:r>
            <a:endParaRPr lang="ru-RU" dirty="0"/>
          </a:p>
        </p:txBody>
      </p:sp>
    </p:spTree>
    <p:extLst>
      <p:ext uri="{BB962C8B-B14F-4D97-AF65-F5344CB8AC3E}">
        <p14:creationId xmlns:p14="http://schemas.microsoft.com/office/powerpoint/2010/main" val="38518318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endParaRPr lang="ru-RU" dirty="0"/>
          </a:p>
        </p:txBody>
      </p:sp>
    </p:spTree>
    <p:extLst>
      <p:ext uri="{BB962C8B-B14F-4D97-AF65-F5344CB8AC3E}">
        <p14:creationId xmlns:p14="http://schemas.microsoft.com/office/powerpoint/2010/main" val="33159515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endParaRPr lang="ru-RU" dirty="0"/>
          </a:p>
        </p:txBody>
      </p:sp>
    </p:spTree>
    <p:extLst>
      <p:ext uri="{BB962C8B-B14F-4D97-AF65-F5344CB8AC3E}">
        <p14:creationId xmlns:p14="http://schemas.microsoft.com/office/powerpoint/2010/main" val="8518990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endParaRPr lang="ru-RU" dirty="0"/>
          </a:p>
        </p:txBody>
      </p:sp>
    </p:spTree>
    <p:extLst>
      <p:ext uri="{BB962C8B-B14F-4D97-AF65-F5344CB8AC3E}">
        <p14:creationId xmlns:p14="http://schemas.microsoft.com/office/powerpoint/2010/main" val="897121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mn-lt"/>
                <a:ea typeface="+mn-ea"/>
                <a:cs typeface="+mn-cs"/>
              </a:rPr>
              <a:t>The most interesting fields here are:</a:t>
            </a:r>
            <a:endParaRPr lang="ru-RU" sz="1200"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prev_block</a:t>
            </a:r>
            <a:r>
              <a:rPr lang="en-US" sz="1200" kern="1200" dirty="0" smtClean="0">
                <a:solidFill>
                  <a:schemeClr val="tx1"/>
                </a:solidFill>
                <a:effectLst/>
                <a:latin typeface="+mn-lt"/>
                <a:ea typeface="+mn-ea"/>
                <a:cs typeface="+mn-cs"/>
              </a:rPr>
              <a:t> which is a hash of previous block in the chain. That is what links the blocks so you cannot just replace a block in the middle of the chain.</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bits field which regulates the complexity of the mining</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and of course nonce field. This is what should be </a:t>
            </a:r>
            <a:r>
              <a:rPr lang="en-US" sz="1200" kern="1200" dirty="0" err="1" smtClean="0">
                <a:solidFill>
                  <a:schemeClr val="tx1"/>
                </a:solidFill>
                <a:effectLst/>
                <a:latin typeface="+mn-lt"/>
                <a:ea typeface="+mn-ea"/>
                <a:cs typeface="+mn-cs"/>
              </a:rPr>
              <a:t>bruteforced</a:t>
            </a:r>
            <a:r>
              <a:rPr lang="en-US" sz="1200" kern="1200" dirty="0" smtClean="0">
                <a:solidFill>
                  <a:schemeClr val="tx1"/>
                </a:solidFill>
                <a:effectLst/>
                <a:latin typeface="+mn-lt"/>
                <a:ea typeface="+mn-ea"/>
                <a:cs typeface="+mn-cs"/>
              </a:rPr>
              <a:t> by the miners to generate a valid block. </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thing is the hash of the block should be “nice”. Nice means it should have some zeros on the left (the most significant bytes). Let’s move to the next slide to see how it looks like.</a:t>
            </a:r>
            <a:endParaRPr lang="ru-RU"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35342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r>
              <a:rPr lang="en-US" dirty="0" err="1" smtClean="0"/>
              <a:t>Pirate</a:t>
            </a:r>
            <a:r>
              <a:rPr lang="en-US" baseline="0" dirty="0" err="1" smtClean="0"/>
              <a:t>Bay</a:t>
            </a:r>
            <a:r>
              <a:rPr lang="en-US" baseline="0" dirty="0" smtClean="0"/>
              <a:t> infected with </a:t>
            </a:r>
            <a:r>
              <a:rPr lang="en-US" baseline="0" dirty="0" err="1" smtClean="0"/>
              <a:t>coinhive</a:t>
            </a:r>
            <a:endParaRPr lang="en-US" baseline="0" dirty="0" smtClean="0"/>
          </a:p>
          <a:p>
            <a:pPr marL="228600" indent="-228600">
              <a:buAutoNum type="arabicParenR"/>
            </a:pPr>
            <a:r>
              <a:rPr lang="en-US" baseline="0" dirty="0" smtClean="0"/>
              <a:t>YouTube ads contains </a:t>
            </a:r>
            <a:r>
              <a:rPr lang="en-US" baseline="0" dirty="0" err="1" smtClean="0"/>
              <a:t>coinhive</a:t>
            </a:r>
            <a:r>
              <a:rPr lang="en-US" baseline="0" dirty="0" smtClean="0"/>
              <a:t> mining code</a:t>
            </a:r>
          </a:p>
          <a:p>
            <a:pPr marL="228600" indent="-228600">
              <a:buAutoNum type="arabicParenR"/>
            </a:pPr>
            <a:r>
              <a:rPr lang="en-US" baseline="0" dirty="0" smtClean="0"/>
              <a:t>UFC site infected with a miner</a:t>
            </a:r>
            <a:endParaRPr lang="ru-RU" dirty="0"/>
          </a:p>
        </p:txBody>
      </p:sp>
    </p:spTree>
    <p:extLst>
      <p:ext uri="{BB962C8B-B14F-4D97-AF65-F5344CB8AC3E}">
        <p14:creationId xmlns:p14="http://schemas.microsoft.com/office/powerpoint/2010/main" val="22183155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r>
              <a:rPr lang="en-US" dirty="0" smtClean="0"/>
              <a:t>Buenos</a:t>
            </a:r>
            <a:r>
              <a:rPr lang="en-US" baseline="0" dirty="0" smtClean="0"/>
              <a:t> Aires </a:t>
            </a:r>
            <a:endParaRPr lang="ru-RU" dirty="0"/>
          </a:p>
        </p:txBody>
      </p:sp>
    </p:spTree>
    <p:extLst>
      <p:ext uri="{BB962C8B-B14F-4D97-AF65-F5344CB8AC3E}">
        <p14:creationId xmlns:p14="http://schemas.microsoft.com/office/powerpoint/2010/main" val="1581025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endParaRPr lang="ru-RU" dirty="0"/>
          </a:p>
        </p:txBody>
      </p:sp>
    </p:spTree>
    <p:extLst>
      <p:ext uri="{BB962C8B-B14F-4D97-AF65-F5344CB8AC3E}">
        <p14:creationId xmlns:p14="http://schemas.microsoft.com/office/powerpoint/2010/main" val="18972655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endParaRPr lang="ru-RU" dirty="0"/>
          </a:p>
        </p:txBody>
      </p:sp>
    </p:spTree>
    <p:extLst>
      <p:ext uri="{BB962C8B-B14F-4D97-AF65-F5344CB8AC3E}">
        <p14:creationId xmlns:p14="http://schemas.microsoft.com/office/powerpoint/2010/main" val="9721426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r>
              <a:rPr lang="en-US" sz="1200" dirty="0" err="1" smtClean="0">
                <a:solidFill>
                  <a:schemeClr val="accent4"/>
                </a:solidFill>
              </a:rPr>
              <a:t>Necurs</a:t>
            </a:r>
            <a:r>
              <a:rPr lang="en-US" sz="1200" dirty="0" smtClean="0">
                <a:solidFill>
                  <a:schemeClr val="accent4"/>
                </a:solidFill>
              </a:rPr>
              <a:t> - the world's largest spam botnet</a:t>
            </a:r>
          </a:p>
        </p:txBody>
      </p:sp>
    </p:spTree>
    <p:extLst>
      <p:ext uri="{BB962C8B-B14F-4D97-AF65-F5344CB8AC3E}">
        <p14:creationId xmlns:p14="http://schemas.microsoft.com/office/powerpoint/2010/main" val="19318224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r>
              <a:rPr lang="en-US" sz="1200" b="0" i="0" kern="1200" dirty="0" smtClean="0">
                <a:solidFill>
                  <a:schemeClr val="tx1"/>
                </a:solidFill>
                <a:effectLst/>
                <a:latin typeface="+mn-lt"/>
                <a:ea typeface="+mn-ea"/>
                <a:cs typeface="+mn-cs"/>
              </a:rPr>
              <a:t>the Claymore Miner Windows version provides a remote monitoring and/or management interface on port 3333. And by default earlier versions allow not only remote reading for mining status, but also operations like restart, upload files and some other control operations.</a:t>
            </a:r>
            <a:endParaRPr lang="ru-RU" dirty="0"/>
          </a:p>
        </p:txBody>
      </p:sp>
    </p:spTree>
    <p:extLst>
      <p:ext uri="{BB962C8B-B14F-4D97-AF65-F5344CB8AC3E}">
        <p14:creationId xmlns:p14="http://schemas.microsoft.com/office/powerpoint/2010/main" val="5650617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arenR"/>
            </a:pPr>
            <a:endParaRPr lang="ru-RU" dirty="0"/>
          </a:p>
        </p:txBody>
      </p:sp>
    </p:spTree>
    <p:extLst>
      <p:ext uri="{BB962C8B-B14F-4D97-AF65-F5344CB8AC3E}">
        <p14:creationId xmlns:p14="http://schemas.microsoft.com/office/powerpoint/2010/main" val="40399683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Tree>
    <p:extLst>
      <p:ext uri="{BB962C8B-B14F-4D97-AF65-F5344CB8AC3E}">
        <p14:creationId xmlns:p14="http://schemas.microsoft.com/office/powerpoint/2010/main" val="3102480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That’s how a valid block looks like. On the right is a hash of this block. It has 16 zeros on the left. Hash of the previous block also has some zeros. Note, it’s reversed. So, the amount of zeroes is regulated by the bits field. And the more miners in the network the more computing power it has – the more zeroes would be in the hash.</a:t>
            </a:r>
            <a:endParaRPr lang="ru-RU" sz="1200" kern="1200" dirty="0" smtClean="0">
              <a:solidFill>
                <a:schemeClr val="tx1"/>
              </a:solidFill>
              <a:effectLst/>
              <a:latin typeface="+mn-lt"/>
              <a:ea typeface="+mn-ea"/>
              <a:cs typeface="+mn-cs"/>
            </a:endParaRPr>
          </a:p>
          <a:p>
            <a:endParaRPr lang="ru-RU" dirty="0"/>
          </a:p>
        </p:txBody>
      </p:sp>
    </p:spTree>
    <p:extLst>
      <p:ext uri="{BB962C8B-B14F-4D97-AF65-F5344CB8AC3E}">
        <p14:creationId xmlns:p14="http://schemas.microsoft.com/office/powerpoint/2010/main" val="79264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mn-lt"/>
                <a:ea typeface="+mn-ea"/>
                <a:cs typeface="+mn-cs"/>
              </a:rPr>
              <a:t>So, the algorithm is simple:</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Get new transactions and put them into the new block</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Fill all known header fields</a:t>
            </a:r>
            <a:endParaRPr lang="ru-RU" sz="1200"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Bruteforce</a:t>
            </a:r>
            <a:r>
              <a:rPr lang="en-US" sz="1200" kern="1200" dirty="0" smtClean="0">
                <a:solidFill>
                  <a:schemeClr val="tx1"/>
                </a:solidFill>
                <a:effectLst/>
                <a:latin typeface="+mn-lt"/>
                <a:ea typeface="+mn-ea"/>
                <a:cs typeface="+mn-cs"/>
              </a:rPr>
              <a:t> the “nonce” field until we get “nice” hash</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Get your reward!</a:t>
            </a:r>
            <a:endParaRPr lang="ru-RU"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17045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mn-lt"/>
                <a:ea typeface="+mn-ea"/>
                <a:cs typeface="+mn-cs"/>
              </a:rPr>
              <a:t>Ok, we’ve learnt the basics. It’s time to choose a platform. Let it be Linux! It has some advantages:</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 lot of </a:t>
            </a:r>
            <a:r>
              <a:rPr lang="en-US" sz="1200" kern="1200" dirty="0" err="1" smtClean="0">
                <a:solidFill>
                  <a:schemeClr val="tx1"/>
                </a:solidFill>
                <a:effectLst/>
                <a:latin typeface="+mn-lt"/>
                <a:ea typeface="+mn-ea"/>
                <a:cs typeface="+mn-cs"/>
              </a:rPr>
              <a:t>linux</a:t>
            </a:r>
            <a:r>
              <a:rPr lang="en-US" sz="1200" kern="1200" dirty="0" smtClean="0">
                <a:solidFill>
                  <a:schemeClr val="tx1"/>
                </a:solidFill>
                <a:effectLst/>
                <a:latin typeface="+mn-lt"/>
                <a:ea typeface="+mn-ea"/>
                <a:cs typeface="+mn-cs"/>
              </a:rPr>
              <a:t> devices: servers, routers, webcams, refrigerators…</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Servers usually have good CPU</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Servers have various network services -&gt; huge attack surface</a:t>
            </a:r>
            <a:endParaRPr lang="ru-RU"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Servers usually work all day long (24 hours 7 days in a week)</a:t>
            </a:r>
            <a:endParaRPr lang="ru-RU"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9395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3" name="Подзаголовок 2"/>
          <p:cNvSpPr>
            <a:spLocks noGrp="1"/>
          </p:cNvSpPr>
          <p:nvPr>
            <p:ph type="subTitle" idx="1" hasCustomPrompt="1"/>
          </p:nvPr>
        </p:nvSpPr>
        <p:spPr>
          <a:xfrm>
            <a:off x="434976" y="1323413"/>
            <a:ext cx="5358220" cy="249299"/>
          </a:xfrm>
        </p:spPr>
        <p:txBody>
          <a:bodyPr wrap="square" lIns="0" tIns="0" rIns="0" bIns="0">
            <a:spAutoFit/>
          </a:bodyPr>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4" name="Дата 3"/>
          <p:cNvSpPr>
            <a:spLocks noGrp="1"/>
          </p:cNvSpPr>
          <p:nvPr>
            <p:ph type="dt" sz="half" idx="10"/>
          </p:nvPr>
        </p:nvSpPr>
        <p:spPr/>
        <p:txBody>
          <a:bodyPr/>
          <a:lstStyle/>
          <a:p>
            <a:fld id="{5473AA58-C717-490D-9EAD-C2486821BB2A}" type="datetimeFigureOut">
              <a:rPr lang="ru-RU" smtClean="0"/>
              <a:t>21.04.2018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105C08D-A2BB-4D6F-92A2-2CA9551ABFC2}" type="slidenum">
              <a:rPr lang="ru-RU" smtClean="0"/>
              <a:t>‹#›</a:t>
            </a:fld>
            <a:endParaRPr lang="ru-RU"/>
          </a:p>
        </p:txBody>
      </p:sp>
      <p:sp>
        <p:nvSpPr>
          <p:cNvPr id="24" name="Текст 23"/>
          <p:cNvSpPr>
            <a:spLocks noGrp="1"/>
          </p:cNvSpPr>
          <p:nvPr>
            <p:ph type="body" sz="quarter" idx="36"/>
          </p:nvPr>
        </p:nvSpPr>
        <p:spPr>
          <a:xfrm>
            <a:off x="434977" y="1791476"/>
            <a:ext cx="5357813" cy="1893284"/>
          </a:xfrm>
        </p:spPr>
        <p:txBody>
          <a:bodyPr lIns="0" tIns="0" rIns="0" bIns="0">
            <a:noAutofit/>
          </a:bodyPr>
          <a:lstStyle>
            <a:lvl1pPr marL="0" indent="0">
              <a:buFontTx/>
              <a:buNone/>
              <a:defRPr sz="1400">
                <a:solidFill>
                  <a:schemeClr val="bg1"/>
                </a:solidFill>
              </a:defRPr>
            </a:lvl1pPr>
            <a:lvl2pPr marL="457200" indent="0">
              <a:buFontTx/>
              <a:buNone/>
              <a:defRPr>
                <a:solidFill>
                  <a:schemeClr val="accent4"/>
                </a:solidFill>
              </a:defRPr>
            </a:lvl2pPr>
            <a:lvl3pPr marL="914400" indent="0">
              <a:buFontTx/>
              <a:buNone/>
              <a:defRPr>
                <a:solidFill>
                  <a:schemeClr val="accent4"/>
                </a:solidFill>
              </a:defRPr>
            </a:lvl3pPr>
            <a:lvl4pPr marL="1371600" indent="0">
              <a:buFontTx/>
              <a:buNone/>
              <a:defRPr>
                <a:solidFill>
                  <a:schemeClr val="accent4"/>
                </a:solidFill>
              </a:defRPr>
            </a:lvl4pPr>
            <a:lvl5pPr marL="1828800" indent="0">
              <a:buFontTx/>
              <a:buNone/>
              <a:defRPr>
                <a:solidFill>
                  <a:schemeClr val="accent4"/>
                </a:solidFill>
              </a:defRPr>
            </a:lvl5pPr>
          </a:lstStyle>
          <a:p>
            <a:pPr lvl="0"/>
            <a:r>
              <a:rPr lang="ru-RU" dirty="0" smtClean="0"/>
              <a:t>Образец текста</a:t>
            </a:r>
          </a:p>
        </p:txBody>
      </p:sp>
      <p:sp>
        <p:nvSpPr>
          <p:cNvPr id="7" name="Заголовок 6"/>
          <p:cNvSpPr>
            <a:spLocks noGrp="1"/>
          </p:cNvSpPr>
          <p:nvPr>
            <p:ph type="title" hasCustomPrompt="1"/>
          </p:nvPr>
        </p:nvSpPr>
        <p:spPr/>
        <p:txBody>
          <a:bodyPr/>
          <a:lstStyle/>
          <a:p>
            <a:r>
              <a:rPr lang="ru-RU" dirty="0" smtClean="0"/>
              <a:t>Образец Заголовка</a:t>
            </a:r>
            <a:endParaRPr lang="ru-RU" dirty="0"/>
          </a:p>
        </p:txBody>
      </p:sp>
    </p:spTree>
    <p:extLst>
      <p:ext uri="{BB962C8B-B14F-4D97-AF65-F5344CB8AC3E}">
        <p14:creationId xmlns:p14="http://schemas.microsoft.com/office/powerpoint/2010/main" val="56408790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chemes &amp; charts 1">
    <p:spTree>
      <p:nvGrpSpPr>
        <p:cNvPr id="1" name=""/>
        <p:cNvGrpSpPr/>
        <p:nvPr/>
      </p:nvGrpSpPr>
      <p:grpSpPr>
        <a:xfrm>
          <a:off x="0" y="0"/>
          <a:ext cx="0" cy="0"/>
          <a:chOff x="0" y="0"/>
          <a:chExt cx="0" cy="0"/>
        </a:xfrm>
      </p:grpSpPr>
      <p:sp>
        <p:nvSpPr>
          <p:cNvPr id="4" name="Дата 3"/>
          <p:cNvSpPr>
            <a:spLocks noGrp="1"/>
          </p:cNvSpPr>
          <p:nvPr>
            <p:ph type="dt" sz="half" idx="10"/>
          </p:nvPr>
        </p:nvSpPr>
        <p:spPr/>
        <p:txBody>
          <a:bodyPr/>
          <a:lstStyle/>
          <a:p>
            <a:fld id="{5473AA58-C717-490D-9EAD-C2486821BB2A}" type="datetimeFigureOut">
              <a:rPr lang="ru-RU" smtClean="0"/>
              <a:t>21.04.2018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105C08D-A2BB-4D6F-92A2-2CA9551ABFC2}" type="slidenum">
              <a:rPr lang="ru-RU" smtClean="0"/>
              <a:t>‹#›</a:t>
            </a:fld>
            <a:endParaRPr lang="ru-RU"/>
          </a:p>
        </p:txBody>
      </p:sp>
      <p:sp>
        <p:nvSpPr>
          <p:cNvPr id="179" name="Текст 6"/>
          <p:cNvSpPr>
            <a:spLocks noGrp="1"/>
          </p:cNvSpPr>
          <p:nvPr>
            <p:ph type="body" sz="quarter" idx="48" hasCustomPrompt="1"/>
          </p:nvPr>
        </p:nvSpPr>
        <p:spPr>
          <a:xfrm>
            <a:off x="434976" y="996657"/>
            <a:ext cx="6861174" cy="246221"/>
          </a:xfrm>
        </p:spPr>
        <p:txBody>
          <a:bodyPr wrap="square" lIns="0" tIns="0" rIns="0" bIns="0" anchor="t" anchorCtr="0">
            <a:noAutofit/>
          </a:bodyPr>
          <a:lstStyle>
            <a:lvl1pPr marL="0" indent="0">
              <a:lnSpc>
                <a:spcPct val="100000"/>
              </a:lnSpc>
              <a:buFontTx/>
              <a:buNone/>
              <a:defRPr sz="1600" b="0" baseline="0">
                <a:solidFill>
                  <a:schemeClr val="accent4"/>
                </a:solidFill>
                <a:latin typeface="+mn-lt"/>
              </a:defRPr>
            </a:lvl1pPr>
          </a:lstStyle>
          <a:p>
            <a:pPr lvl="0"/>
            <a:r>
              <a:rPr lang="en-US" dirty="0" smtClean="0"/>
              <a:t>Text</a:t>
            </a:r>
            <a:endParaRPr lang="ru-RU" dirty="0" smtClean="0"/>
          </a:p>
        </p:txBody>
      </p:sp>
      <p:sp>
        <p:nvSpPr>
          <p:cNvPr id="7" name="Объект 6"/>
          <p:cNvSpPr>
            <a:spLocks noGrp="1"/>
          </p:cNvSpPr>
          <p:nvPr>
            <p:ph sz="quarter" idx="49"/>
          </p:nvPr>
        </p:nvSpPr>
        <p:spPr>
          <a:xfrm>
            <a:off x="434977" y="1645966"/>
            <a:ext cx="11318874" cy="4423829"/>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endParaRPr lang="ru-RU" dirty="0"/>
          </a:p>
        </p:txBody>
      </p:sp>
      <p:sp>
        <p:nvSpPr>
          <p:cNvPr id="8" name="Заголовок 7"/>
          <p:cNvSpPr>
            <a:spLocks noGrp="1"/>
          </p:cNvSpPr>
          <p:nvPr>
            <p:ph type="title" hasCustomPrompt="1"/>
          </p:nvPr>
        </p:nvSpPr>
        <p:spPr/>
        <p:txBody>
          <a:bodyPr/>
          <a:lstStyle/>
          <a:p>
            <a:r>
              <a:rPr lang="ru-RU" dirty="0" smtClean="0"/>
              <a:t>Образец Заголовка</a:t>
            </a:r>
            <a:endParaRPr lang="ru-RU" dirty="0"/>
          </a:p>
        </p:txBody>
      </p:sp>
    </p:spTree>
    <p:extLst>
      <p:ext uri="{BB962C8B-B14F-4D97-AF65-F5344CB8AC3E}">
        <p14:creationId xmlns:p14="http://schemas.microsoft.com/office/powerpoint/2010/main" val="386605903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chemes &amp; charts 2">
    <p:spTree>
      <p:nvGrpSpPr>
        <p:cNvPr id="1" name=""/>
        <p:cNvGrpSpPr/>
        <p:nvPr/>
      </p:nvGrpSpPr>
      <p:grpSpPr>
        <a:xfrm>
          <a:off x="0" y="0"/>
          <a:ext cx="0" cy="0"/>
          <a:chOff x="0" y="0"/>
          <a:chExt cx="0" cy="0"/>
        </a:xfrm>
      </p:grpSpPr>
      <p:sp>
        <p:nvSpPr>
          <p:cNvPr id="7" name="Объект 6"/>
          <p:cNvSpPr>
            <a:spLocks noGrp="1"/>
          </p:cNvSpPr>
          <p:nvPr>
            <p:ph sz="quarter" idx="49"/>
          </p:nvPr>
        </p:nvSpPr>
        <p:spPr>
          <a:xfrm>
            <a:off x="434976" y="990458"/>
            <a:ext cx="8147050" cy="4423829"/>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endParaRPr lang="ru-RU" dirty="0"/>
          </a:p>
        </p:txBody>
      </p:sp>
      <p:sp>
        <p:nvSpPr>
          <p:cNvPr id="4" name="Дата 3"/>
          <p:cNvSpPr>
            <a:spLocks noGrp="1"/>
          </p:cNvSpPr>
          <p:nvPr>
            <p:ph type="dt" sz="half" idx="10"/>
          </p:nvPr>
        </p:nvSpPr>
        <p:spPr/>
        <p:txBody>
          <a:bodyPr/>
          <a:lstStyle/>
          <a:p>
            <a:fld id="{5473AA58-C717-490D-9EAD-C2486821BB2A}" type="datetimeFigureOut">
              <a:rPr lang="ru-RU" smtClean="0"/>
              <a:t>21.04.2018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105C08D-A2BB-4D6F-92A2-2CA9551ABFC2}" type="slidenum">
              <a:rPr lang="ru-RU" smtClean="0"/>
              <a:t>‹#›</a:t>
            </a:fld>
            <a:endParaRPr lang="ru-RU"/>
          </a:p>
        </p:txBody>
      </p:sp>
      <p:sp>
        <p:nvSpPr>
          <p:cNvPr id="8" name="Текст 6"/>
          <p:cNvSpPr>
            <a:spLocks noGrp="1"/>
          </p:cNvSpPr>
          <p:nvPr>
            <p:ph type="body" sz="quarter" idx="50" hasCustomPrompt="1"/>
          </p:nvPr>
        </p:nvSpPr>
        <p:spPr>
          <a:xfrm>
            <a:off x="434975" y="5613370"/>
            <a:ext cx="6861175" cy="246221"/>
          </a:xfrm>
        </p:spPr>
        <p:txBody>
          <a:bodyPr wrap="square" lIns="0" tIns="0" rIns="0" bIns="0" anchor="t" anchorCtr="0">
            <a:noAutofit/>
          </a:bodyPr>
          <a:lstStyle>
            <a:lvl1pPr marL="0" indent="0">
              <a:lnSpc>
                <a:spcPct val="100000"/>
              </a:lnSpc>
              <a:buFontTx/>
              <a:buNone/>
              <a:defRPr sz="1600" b="0" baseline="0">
                <a:solidFill>
                  <a:schemeClr val="accent4"/>
                </a:solidFill>
                <a:latin typeface="+mn-lt"/>
              </a:defRPr>
            </a:lvl1pPr>
          </a:lstStyle>
          <a:p>
            <a:pPr lvl="0"/>
            <a:r>
              <a:rPr lang="en-US" dirty="0" smtClean="0"/>
              <a:t>Text</a:t>
            </a:r>
            <a:endParaRPr lang="ru-RU" dirty="0" smtClean="0"/>
          </a:p>
        </p:txBody>
      </p:sp>
      <p:sp>
        <p:nvSpPr>
          <p:cNvPr id="15" name="Текст 6"/>
          <p:cNvSpPr>
            <a:spLocks noGrp="1"/>
          </p:cNvSpPr>
          <p:nvPr>
            <p:ph type="body" sz="quarter" idx="51" hasCustomPrompt="1"/>
          </p:nvPr>
        </p:nvSpPr>
        <p:spPr>
          <a:xfrm>
            <a:off x="8746549" y="990458"/>
            <a:ext cx="3007301" cy="728310"/>
          </a:xfrm>
        </p:spPr>
        <p:txBody>
          <a:bodyPr wrap="square" lIns="0" tIns="0" rIns="0" bIns="0" anchor="t" anchorCtr="0">
            <a:noAutofit/>
          </a:bodyPr>
          <a:lstStyle>
            <a:lvl1pPr marL="0" indent="0" algn="ctr">
              <a:lnSpc>
                <a:spcPct val="100000"/>
              </a:lnSpc>
              <a:buFontTx/>
              <a:buNone/>
              <a:defRPr sz="5400" b="0" baseline="0">
                <a:solidFill>
                  <a:schemeClr val="accent2"/>
                </a:solidFill>
                <a:latin typeface="+mn-lt"/>
              </a:defRPr>
            </a:lvl1pPr>
          </a:lstStyle>
          <a:p>
            <a:pPr lvl="0"/>
            <a:r>
              <a:rPr lang="en-US" dirty="0" smtClean="0"/>
              <a:t>number</a:t>
            </a:r>
            <a:endParaRPr lang="ru-RU" dirty="0" smtClean="0"/>
          </a:p>
        </p:txBody>
      </p:sp>
      <p:sp>
        <p:nvSpPr>
          <p:cNvPr id="16" name="Текст 6"/>
          <p:cNvSpPr>
            <a:spLocks noGrp="1"/>
          </p:cNvSpPr>
          <p:nvPr>
            <p:ph type="body" sz="quarter" idx="52" hasCustomPrompt="1"/>
          </p:nvPr>
        </p:nvSpPr>
        <p:spPr>
          <a:xfrm>
            <a:off x="8746549" y="1820141"/>
            <a:ext cx="3007301" cy="246221"/>
          </a:xfrm>
        </p:spPr>
        <p:txBody>
          <a:bodyPr wrap="square" lIns="0" tIns="0" rIns="0" bIns="0" anchor="t" anchorCtr="0">
            <a:noAutofit/>
          </a:bodyPr>
          <a:lstStyle>
            <a:lvl1pPr marL="0" indent="0" algn="ctr">
              <a:lnSpc>
                <a:spcPct val="100000"/>
              </a:lnSpc>
              <a:buFontTx/>
              <a:buNone/>
              <a:defRPr sz="2000" b="0" baseline="0">
                <a:solidFill>
                  <a:schemeClr val="accent2"/>
                </a:solidFill>
                <a:latin typeface="+mn-lt"/>
              </a:defRPr>
            </a:lvl1pPr>
          </a:lstStyle>
          <a:p>
            <a:pPr lvl="0"/>
            <a:r>
              <a:rPr lang="en-US" dirty="0" smtClean="0"/>
              <a:t>text</a:t>
            </a:r>
            <a:endParaRPr lang="ru-RU" dirty="0" smtClean="0"/>
          </a:p>
        </p:txBody>
      </p:sp>
      <p:sp>
        <p:nvSpPr>
          <p:cNvPr id="17" name="Текст 6"/>
          <p:cNvSpPr>
            <a:spLocks noGrp="1"/>
          </p:cNvSpPr>
          <p:nvPr>
            <p:ph type="body" sz="quarter" idx="53" hasCustomPrompt="1"/>
          </p:nvPr>
        </p:nvSpPr>
        <p:spPr>
          <a:xfrm>
            <a:off x="8746549" y="2193135"/>
            <a:ext cx="3007301" cy="246221"/>
          </a:xfrm>
        </p:spPr>
        <p:txBody>
          <a:bodyPr wrap="square" lIns="0" tIns="0" rIns="0" bIns="0" anchor="t" anchorCtr="0">
            <a:noAutofit/>
          </a:bodyPr>
          <a:lstStyle>
            <a:lvl1pPr marL="0" indent="0" algn="ctr">
              <a:lnSpc>
                <a:spcPct val="100000"/>
              </a:lnSpc>
              <a:buFontTx/>
              <a:buNone/>
              <a:defRPr sz="1200" b="0" baseline="0">
                <a:solidFill>
                  <a:schemeClr val="accent2"/>
                </a:solidFill>
                <a:latin typeface="+mn-lt"/>
              </a:defRPr>
            </a:lvl1pPr>
          </a:lstStyle>
          <a:p>
            <a:pPr lvl="0"/>
            <a:r>
              <a:rPr lang="en-US" dirty="0" smtClean="0"/>
              <a:t>subtext</a:t>
            </a:r>
            <a:endParaRPr lang="ru-RU" dirty="0" smtClean="0"/>
          </a:p>
        </p:txBody>
      </p:sp>
      <p:sp>
        <p:nvSpPr>
          <p:cNvPr id="18" name="Текст 6"/>
          <p:cNvSpPr>
            <a:spLocks noGrp="1"/>
          </p:cNvSpPr>
          <p:nvPr>
            <p:ph type="body" sz="quarter" idx="54" hasCustomPrompt="1"/>
          </p:nvPr>
        </p:nvSpPr>
        <p:spPr>
          <a:xfrm>
            <a:off x="8746549" y="2838308"/>
            <a:ext cx="3007301" cy="728310"/>
          </a:xfrm>
        </p:spPr>
        <p:txBody>
          <a:bodyPr wrap="square" lIns="0" tIns="0" rIns="0" bIns="0" anchor="t" anchorCtr="0">
            <a:noAutofit/>
          </a:bodyPr>
          <a:lstStyle>
            <a:lvl1pPr marL="0" indent="0" algn="ctr">
              <a:lnSpc>
                <a:spcPct val="100000"/>
              </a:lnSpc>
              <a:buFontTx/>
              <a:buNone/>
              <a:defRPr sz="5400" b="0" baseline="0">
                <a:solidFill>
                  <a:schemeClr val="bg2">
                    <a:lumMod val="75000"/>
                  </a:schemeClr>
                </a:solidFill>
                <a:latin typeface="+mn-lt"/>
              </a:defRPr>
            </a:lvl1pPr>
          </a:lstStyle>
          <a:p>
            <a:pPr lvl="0"/>
            <a:r>
              <a:rPr lang="en-US" dirty="0" smtClean="0"/>
              <a:t>number</a:t>
            </a:r>
            <a:endParaRPr lang="ru-RU" dirty="0" smtClean="0"/>
          </a:p>
        </p:txBody>
      </p:sp>
      <p:sp>
        <p:nvSpPr>
          <p:cNvPr id="19" name="Текст 6"/>
          <p:cNvSpPr>
            <a:spLocks noGrp="1"/>
          </p:cNvSpPr>
          <p:nvPr>
            <p:ph type="body" sz="quarter" idx="55" hasCustomPrompt="1"/>
          </p:nvPr>
        </p:nvSpPr>
        <p:spPr>
          <a:xfrm>
            <a:off x="8746549" y="3667991"/>
            <a:ext cx="3007301" cy="246221"/>
          </a:xfrm>
        </p:spPr>
        <p:txBody>
          <a:bodyPr wrap="square" lIns="0" tIns="0" rIns="0" bIns="0" anchor="t" anchorCtr="0">
            <a:noAutofit/>
          </a:bodyPr>
          <a:lstStyle>
            <a:lvl1pPr marL="0" indent="0" algn="ctr">
              <a:lnSpc>
                <a:spcPct val="100000"/>
              </a:lnSpc>
              <a:buFontTx/>
              <a:buNone/>
              <a:defRPr sz="2000" b="0" baseline="0">
                <a:solidFill>
                  <a:schemeClr val="bg2">
                    <a:lumMod val="75000"/>
                  </a:schemeClr>
                </a:solidFill>
                <a:latin typeface="+mn-lt"/>
              </a:defRPr>
            </a:lvl1pPr>
          </a:lstStyle>
          <a:p>
            <a:pPr lvl="0"/>
            <a:r>
              <a:rPr lang="en-US" dirty="0" smtClean="0"/>
              <a:t>text</a:t>
            </a:r>
            <a:endParaRPr lang="ru-RU" dirty="0" smtClean="0"/>
          </a:p>
        </p:txBody>
      </p:sp>
      <p:sp>
        <p:nvSpPr>
          <p:cNvPr id="20" name="Текст 6"/>
          <p:cNvSpPr>
            <a:spLocks noGrp="1"/>
          </p:cNvSpPr>
          <p:nvPr>
            <p:ph type="body" sz="quarter" idx="56" hasCustomPrompt="1"/>
          </p:nvPr>
        </p:nvSpPr>
        <p:spPr>
          <a:xfrm>
            <a:off x="8746549" y="4040985"/>
            <a:ext cx="3007301" cy="246221"/>
          </a:xfrm>
        </p:spPr>
        <p:txBody>
          <a:bodyPr wrap="square" lIns="0" tIns="0" rIns="0" bIns="0" anchor="t" anchorCtr="0">
            <a:noAutofit/>
          </a:bodyPr>
          <a:lstStyle>
            <a:lvl1pPr marL="0" indent="0" algn="ctr">
              <a:lnSpc>
                <a:spcPct val="100000"/>
              </a:lnSpc>
              <a:buFontTx/>
              <a:buNone/>
              <a:defRPr sz="1200" b="0" baseline="0">
                <a:solidFill>
                  <a:schemeClr val="bg2">
                    <a:lumMod val="75000"/>
                  </a:schemeClr>
                </a:solidFill>
                <a:latin typeface="+mn-lt"/>
              </a:defRPr>
            </a:lvl1pPr>
          </a:lstStyle>
          <a:p>
            <a:pPr lvl="0"/>
            <a:r>
              <a:rPr lang="en-US" dirty="0" smtClean="0"/>
              <a:t>subtext</a:t>
            </a:r>
            <a:endParaRPr lang="ru-RU" dirty="0" smtClean="0"/>
          </a:p>
        </p:txBody>
      </p:sp>
      <p:sp>
        <p:nvSpPr>
          <p:cNvPr id="3" name="Заголовок 2"/>
          <p:cNvSpPr>
            <a:spLocks noGrp="1"/>
          </p:cNvSpPr>
          <p:nvPr>
            <p:ph type="title" hasCustomPrompt="1"/>
          </p:nvPr>
        </p:nvSpPr>
        <p:spPr/>
        <p:txBody>
          <a:bodyPr/>
          <a:lstStyle/>
          <a:p>
            <a:r>
              <a:rPr lang="ru-RU" dirty="0" smtClean="0"/>
              <a:t>Образец Заголовка</a:t>
            </a:r>
            <a:endParaRPr lang="ru-RU" dirty="0"/>
          </a:p>
        </p:txBody>
      </p:sp>
    </p:spTree>
    <p:extLst>
      <p:ext uri="{BB962C8B-B14F-4D97-AF65-F5344CB8AC3E}">
        <p14:creationId xmlns:p14="http://schemas.microsoft.com/office/powerpoint/2010/main" val="98878916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chemes &amp; charts 3">
    <p:spTree>
      <p:nvGrpSpPr>
        <p:cNvPr id="1" name=""/>
        <p:cNvGrpSpPr/>
        <p:nvPr/>
      </p:nvGrpSpPr>
      <p:grpSpPr>
        <a:xfrm>
          <a:off x="0" y="0"/>
          <a:ext cx="0" cy="0"/>
          <a:chOff x="0" y="0"/>
          <a:chExt cx="0" cy="0"/>
        </a:xfrm>
      </p:grpSpPr>
      <p:sp>
        <p:nvSpPr>
          <p:cNvPr id="7" name="Объект 6"/>
          <p:cNvSpPr>
            <a:spLocks noGrp="1"/>
          </p:cNvSpPr>
          <p:nvPr>
            <p:ph sz="quarter" idx="49"/>
          </p:nvPr>
        </p:nvSpPr>
        <p:spPr>
          <a:xfrm>
            <a:off x="434976" y="975826"/>
            <a:ext cx="5308620" cy="365144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endParaRPr lang="ru-RU" dirty="0"/>
          </a:p>
        </p:txBody>
      </p:sp>
      <p:sp>
        <p:nvSpPr>
          <p:cNvPr id="4" name="Дата 3"/>
          <p:cNvSpPr>
            <a:spLocks noGrp="1"/>
          </p:cNvSpPr>
          <p:nvPr>
            <p:ph type="dt" sz="half" idx="10"/>
          </p:nvPr>
        </p:nvSpPr>
        <p:spPr/>
        <p:txBody>
          <a:bodyPr/>
          <a:lstStyle/>
          <a:p>
            <a:fld id="{5473AA58-C717-490D-9EAD-C2486821BB2A}" type="datetimeFigureOut">
              <a:rPr lang="ru-RU" smtClean="0"/>
              <a:t>21.04.2018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105C08D-A2BB-4D6F-92A2-2CA9551ABFC2}" type="slidenum">
              <a:rPr lang="ru-RU" smtClean="0"/>
              <a:t>‹#›</a:t>
            </a:fld>
            <a:endParaRPr lang="ru-RU"/>
          </a:p>
        </p:txBody>
      </p:sp>
      <p:sp>
        <p:nvSpPr>
          <p:cNvPr id="10" name="Текст 6"/>
          <p:cNvSpPr>
            <a:spLocks noGrp="1"/>
          </p:cNvSpPr>
          <p:nvPr>
            <p:ph type="body" sz="quarter" idx="52" hasCustomPrompt="1"/>
          </p:nvPr>
        </p:nvSpPr>
        <p:spPr>
          <a:xfrm>
            <a:off x="434976" y="4882617"/>
            <a:ext cx="5308620" cy="246221"/>
          </a:xfrm>
        </p:spPr>
        <p:txBody>
          <a:bodyPr wrap="square" lIns="0" tIns="0" rIns="0" bIns="0" anchor="t" anchorCtr="0">
            <a:noAutofit/>
          </a:bodyPr>
          <a:lstStyle>
            <a:lvl1pPr marL="0" indent="0" algn="ctr">
              <a:lnSpc>
                <a:spcPct val="100000"/>
              </a:lnSpc>
              <a:buFontTx/>
              <a:buNone/>
              <a:defRPr sz="1800" b="0" baseline="0">
                <a:solidFill>
                  <a:schemeClr val="bg1"/>
                </a:solidFill>
                <a:latin typeface="+mn-lt"/>
              </a:defRPr>
            </a:lvl1pPr>
          </a:lstStyle>
          <a:p>
            <a:pPr lvl="0"/>
            <a:r>
              <a:rPr lang="en-US" dirty="0" smtClean="0"/>
              <a:t>text</a:t>
            </a:r>
            <a:endParaRPr lang="ru-RU" dirty="0" smtClean="0"/>
          </a:p>
        </p:txBody>
      </p:sp>
      <p:sp>
        <p:nvSpPr>
          <p:cNvPr id="11" name="Текст 6"/>
          <p:cNvSpPr>
            <a:spLocks noGrp="1"/>
          </p:cNvSpPr>
          <p:nvPr>
            <p:ph type="body" sz="quarter" idx="53" hasCustomPrompt="1"/>
          </p:nvPr>
        </p:nvSpPr>
        <p:spPr>
          <a:xfrm>
            <a:off x="434976" y="5309391"/>
            <a:ext cx="5308620" cy="601289"/>
          </a:xfrm>
        </p:spPr>
        <p:txBody>
          <a:bodyPr wrap="square" lIns="0" tIns="0" rIns="0" bIns="0" anchor="t" anchorCtr="0">
            <a:noAutofit/>
          </a:bodyPr>
          <a:lstStyle>
            <a:lvl1pPr marL="0" indent="0" algn="ctr">
              <a:lnSpc>
                <a:spcPct val="100000"/>
              </a:lnSpc>
              <a:buFontTx/>
              <a:buNone/>
              <a:defRPr sz="1200" b="0" baseline="0">
                <a:solidFill>
                  <a:schemeClr val="bg1"/>
                </a:solidFill>
                <a:latin typeface="+mn-lt"/>
              </a:defRPr>
            </a:lvl1pPr>
          </a:lstStyle>
          <a:p>
            <a:pPr lvl="0"/>
            <a:r>
              <a:rPr lang="en-US" dirty="0" smtClean="0"/>
              <a:t>subtext</a:t>
            </a:r>
            <a:endParaRPr lang="ru-RU" dirty="0" smtClean="0"/>
          </a:p>
        </p:txBody>
      </p:sp>
      <p:sp>
        <p:nvSpPr>
          <p:cNvPr id="12" name="Объект 6"/>
          <p:cNvSpPr>
            <a:spLocks noGrp="1"/>
          </p:cNvSpPr>
          <p:nvPr>
            <p:ph sz="quarter" idx="54"/>
          </p:nvPr>
        </p:nvSpPr>
        <p:spPr>
          <a:xfrm>
            <a:off x="6445230" y="975826"/>
            <a:ext cx="5308620" cy="365144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endParaRPr lang="ru-RU" dirty="0"/>
          </a:p>
        </p:txBody>
      </p:sp>
      <p:sp>
        <p:nvSpPr>
          <p:cNvPr id="14" name="Текст 6"/>
          <p:cNvSpPr>
            <a:spLocks noGrp="1"/>
          </p:cNvSpPr>
          <p:nvPr>
            <p:ph type="body" sz="quarter" idx="55" hasCustomPrompt="1"/>
          </p:nvPr>
        </p:nvSpPr>
        <p:spPr>
          <a:xfrm>
            <a:off x="6445230" y="4882617"/>
            <a:ext cx="5308620" cy="246221"/>
          </a:xfrm>
        </p:spPr>
        <p:txBody>
          <a:bodyPr wrap="square" lIns="0" tIns="0" rIns="0" bIns="0" anchor="t" anchorCtr="0">
            <a:noAutofit/>
          </a:bodyPr>
          <a:lstStyle>
            <a:lvl1pPr marL="0" indent="0" algn="ctr">
              <a:lnSpc>
                <a:spcPct val="100000"/>
              </a:lnSpc>
              <a:buFontTx/>
              <a:buNone/>
              <a:defRPr sz="1800" b="0" baseline="0">
                <a:solidFill>
                  <a:schemeClr val="bg1"/>
                </a:solidFill>
                <a:latin typeface="+mn-lt"/>
              </a:defRPr>
            </a:lvl1pPr>
          </a:lstStyle>
          <a:p>
            <a:pPr lvl="0"/>
            <a:r>
              <a:rPr lang="en-US" dirty="0" smtClean="0"/>
              <a:t>text</a:t>
            </a:r>
            <a:endParaRPr lang="ru-RU" dirty="0" smtClean="0"/>
          </a:p>
        </p:txBody>
      </p:sp>
      <p:sp>
        <p:nvSpPr>
          <p:cNvPr id="15" name="Текст 6"/>
          <p:cNvSpPr>
            <a:spLocks noGrp="1"/>
          </p:cNvSpPr>
          <p:nvPr>
            <p:ph type="body" sz="quarter" idx="56" hasCustomPrompt="1"/>
          </p:nvPr>
        </p:nvSpPr>
        <p:spPr>
          <a:xfrm>
            <a:off x="6445230" y="5309391"/>
            <a:ext cx="5308620" cy="601289"/>
          </a:xfrm>
        </p:spPr>
        <p:txBody>
          <a:bodyPr wrap="square" lIns="0" tIns="0" rIns="0" bIns="0" anchor="t" anchorCtr="0">
            <a:noAutofit/>
          </a:bodyPr>
          <a:lstStyle>
            <a:lvl1pPr marL="0" indent="0" algn="ctr">
              <a:lnSpc>
                <a:spcPct val="100000"/>
              </a:lnSpc>
              <a:buFontTx/>
              <a:buNone/>
              <a:defRPr sz="1200" b="0" baseline="0">
                <a:solidFill>
                  <a:schemeClr val="bg1"/>
                </a:solidFill>
                <a:latin typeface="+mn-lt"/>
              </a:defRPr>
            </a:lvl1pPr>
          </a:lstStyle>
          <a:p>
            <a:pPr lvl="0"/>
            <a:r>
              <a:rPr lang="en-US" dirty="0" smtClean="0"/>
              <a:t>subtext</a:t>
            </a:r>
            <a:endParaRPr lang="ru-RU" dirty="0" smtClean="0"/>
          </a:p>
        </p:txBody>
      </p:sp>
      <p:sp>
        <p:nvSpPr>
          <p:cNvPr id="8" name="Заголовок 7"/>
          <p:cNvSpPr>
            <a:spLocks noGrp="1"/>
          </p:cNvSpPr>
          <p:nvPr>
            <p:ph type="title" hasCustomPrompt="1"/>
          </p:nvPr>
        </p:nvSpPr>
        <p:spPr/>
        <p:txBody>
          <a:bodyPr/>
          <a:lstStyle/>
          <a:p>
            <a:r>
              <a:rPr lang="ru-RU" dirty="0" smtClean="0"/>
              <a:t>Образец Заголовка</a:t>
            </a:r>
            <a:endParaRPr lang="ru-RU" dirty="0"/>
          </a:p>
        </p:txBody>
      </p:sp>
    </p:spTree>
    <p:extLst>
      <p:ext uri="{BB962C8B-B14F-4D97-AF65-F5344CB8AC3E}">
        <p14:creationId xmlns:p14="http://schemas.microsoft.com/office/powerpoint/2010/main" val="90751790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chemes &amp; charts 4">
    <p:spTree>
      <p:nvGrpSpPr>
        <p:cNvPr id="1" name=""/>
        <p:cNvGrpSpPr/>
        <p:nvPr/>
      </p:nvGrpSpPr>
      <p:grpSpPr>
        <a:xfrm>
          <a:off x="0" y="0"/>
          <a:ext cx="0" cy="0"/>
          <a:chOff x="0" y="0"/>
          <a:chExt cx="0" cy="0"/>
        </a:xfrm>
      </p:grpSpPr>
      <p:sp>
        <p:nvSpPr>
          <p:cNvPr id="7" name="Объект 6"/>
          <p:cNvSpPr>
            <a:spLocks noGrp="1"/>
          </p:cNvSpPr>
          <p:nvPr>
            <p:ph sz="quarter" idx="49"/>
          </p:nvPr>
        </p:nvSpPr>
        <p:spPr>
          <a:xfrm>
            <a:off x="434976" y="2342685"/>
            <a:ext cx="5308620" cy="365144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endParaRPr lang="ru-RU" dirty="0"/>
          </a:p>
        </p:txBody>
      </p:sp>
      <p:sp>
        <p:nvSpPr>
          <p:cNvPr id="4" name="Дата 3"/>
          <p:cNvSpPr>
            <a:spLocks noGrp="1"/>
          </p:cNvSpPr>
          <p:nvPr>
            <p:ph type="dt" sz="half" idx="10"/>
          </p:nvPr>
        </p:nvSpPr>
        <p:spPr/>
        <p:txBody>
          <a:bodyPr/>
          <a:lstStyle/>
          <a:p>
            <a:fld id="{5473AA58-C717-490D-9EAD-C2486821BB2A}" type="datetimeFigureOut">
              <a:rPr lang="ru-RU" smtClean="0"/>
              <a:t>21.04.2018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105C08D-A2BB-4D6F-92A2-2CA9551ABFC2}" type="slidenum">
              <a:rPr lang="ru-RU" smtClean="0"/>
              <a:t>‹#›</a:t>
            </a:fld>
            <a:endParaRPr lang="ru-RU"/>
          </a:p>
        </p:txBody>
      </p:sp>
      <p:sp>
        <p:nvSpPr>
          <p:cNvPr id="10" name="Текст 6"/>
          <p:cNvSpPr>
            <a:spLocks noGrp="1"/>
          </p:cNvSpPr>
          <p:nvPr>
            <p:ph type="body" sz="quarter" idx="52" hasCustomPrompt="1"/>
          </p:nvPr>
        </p:nvSpPr>
        <p:spPr>
          <a:xfrm>
            <a:off x="434976" y="1059278"/>
            <a:ext cx="5308620" cy="246221"/>
          </a:xfrm>
        </p:spPr>
        <p:txBody>
          <a:bodyPr wrap="square" lIns="0" tIns="0" rIns="0" bIns="0" anchor="t" anchorCtr="0">
            <a:noAutofit/>
          </a:bodyPr>
          <a:lstStyle>
            <a:lvl1pPr marL="0" indent="0" algn="ctr">
              <a:lnSpc>
                <a:spcPct val="100000"/>
              </a:lnSpc>
              <a:buFontTx/>
              <a:buNone/>
              <a:defRPr sz="1800" b="0" baseline="0">
                <a:solidFill>
                  <a:schemeClr val="bg1"/>
                </a:solidFill>
                <a:latin typeface="+mn-lt"/>
              </a:defRPr>
            </a:lvl1pPr>
          </a:lstStyle>
          <a:p>
            <a:pPr lvl="0"/>
            <a:r>
              <a:rPr lang="en-US" dirty="0" smtClean="0"/>
              <a:t>text</a:t>
            </a:r>
            <a:endParaRPr lang="ru-RU" dirty="0" smtClean="0"/>
          </a:p>
        </p:txBody>
      </p:sp>
      <p:sp>
        <p:nvSpPr>
          <p:cNvPr id="11" name="Текст 6"/>
          <p:cNvSpPr>
            <a:spLocks noGrp="1"/>
          </p:cNvSpPr>
          <p:nvPr>
            <p:ph type="body" sz="quarter" idx="53" hasCustomPrompt="1"/>
          </p:nvPr>
        </p:nvSpPr>
        <p:spPr>
          <a:xfrm>
            <a:off x="434976" y="1486052"/>
            <a:ext cx="5308620" cy="601289"/>
          </a:xfrm>
        </p:spPr>
        <p:txBody>
          <a:bodyPr wrap="square" lIns="0" tIns="0" rIns="0" bIns="0" anchor="t" anchorCtr="0">
            <a:noAutofit/>
          </a:bodyPr>
          <a:lstStyle>
            <a:lvl1pPr marL="0" indent="0" algn="ctr">
              <a:lnSpc>
                <a:spcPct val="100000"/>
              </a:lnSpc>
              <a:buFontTx/>
              <a:buNone/>
              <a:defRPr sz="1200" b="0" baseline="0">
                <a:solidFill>
                  <a:schemeClr val="bg1"/>
                </a:solidFill>
                <a:latin typeface="+mn-lt"/>
              </a:defRPr>
            </a:lvl1pPr>
          </a:lstStyle>
          <a:p>
            <a:pPr lvl="0"/>
            <a:r>
              <a:rPr lang="en-US" dirty="0" smtClean="0"/>
              <a:t>subtext</a:t>
            </a:r>
            <a:endParaRPr lang="ru-RU" dirty="0" smtClean="0"/>
          </a:p>
        </p:txBody>
      </p:sp>
      <p:sp>
        <p:nvSpPr>
          <p:cNvPr id="12" name="Объект 6"/>
          <p:cNvSpPr>
            <a:spLocks noGrp="1"/>
          </p:cNvSpPr>
          <p:nvPr>
            <p:ph sz="quarter" idx="54"/>
          </p:nvPr>
        </p:nvSpPr>
        <p:spPr>
          <a:xfrm>
            <a:off x="6445230" y="2342684"/>
            <a:ext cx="5308620" cy="365144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endParaRPr lang="ru-RU" dirty="0"/>
          </a:p>
        </p:txBody>
      </p:sp>
      <p:sp>
        <p:nvSpPr>
          <p:cNvPr id="14" name="Текст 6"/>
          <p:cNvSpPr>
            <a:spLocks noGrp="1"/>
          </p:cNvSpPr>
          <p:nvPr>
            <p:ph type="body" sz="quarter" idx="55" hasCustomPrompt="1"/>
          </p:nvPr>
        </p:nvSpPr>
        <p:spPr>
          <a:xfrm>
            <a:off x="6445230" y="1059278"/>
            <a:ext cx="5308620" cy="246221"/>
          </a:xfrm>
        </p:spPr>
        <p:txBody>
          <a:bodyPr wrap="square" lIns="0" tIns="0" rIns="0" bIns="0" anchor="t" anchorCtr="0">
            <a:noAutofit/>
          </a:bodyPr>
          <a:lstStyle>
            <a:lvl1pPr marL="0" indent="0" algn="ctr">
              <a:lnSpc>
                <a:spcPct val="100000"/>
              </a:lnSpc>
              <a:buFontTx/>
              <a:buNone/>
              <a:defRPr sz="1800" b="0" baseline="0">
                <a:solidFill>
                  <a:schemeClr val="bg1"/>
                </a:solidFill>
                <a:latin typeface="+mn-lt"/>
              </a:defRPr>
            </a:lvl1pPr>
          </a:lstStyle>
          <a:p>
            <a:pPr lvl="0"/>
            <a:r>
              <a:rPr lang="en-US" dirty="0" smtClean="0"/>
              <a:t>text</a:t>
            </a:r>
            <a:endParaRPr lang="ru-RU" dirty="0" smtClean="0"/>
          </a:p>
        </p:txBody>
      </p:sp>
      <p:sp>
        <p:nvSpPr>
          <p:cNvPr id="15" name="Текст 6"/>
          <p:cNvSpPr>
            <a:spLocks noGrp="1"/>
          </p:cNvSpPr>
          <p:nvPr>
            <p:ph type="body" sz="quarter" idx="56" hasCustomPrompt="1"/>
          </p:nvPr>
        </p:nvSpPr>
        <p:spPr>
          <a:xfrm>
            <a:off x="6445230" y="1486052"/>
            <a:ext cx="5308620" cy="601289"/>
          </a:xfrm>
        </p:spPr>
        <p:txBody>
          <a:bodyPr wrap="square" lIns="0" tIns="0" rIns="0" bIns="0" anchor="t" anchorCtr="0">
            <a:noAutofit/>
          </a:bodyPr>
          <a:lstStyle>
            <a:lvl1pPr marL="0" indent="0" algn="ctr">
              <a:lnSpc>
                <a:spcPct val="100000"/>
              </a:lnSpc>
              <a:buFontTx/>
              <a:buNone/>
              <a:defRPr sz="1200" b="0" baseline="0">
                <a:solidFill>
                  <a:schemeClr val="bg1"/>
                </a:solidFill>
                <a:latin typeface="+mn-lt"/>
              </a:defRPr>
            </a:lvl1pPr>
          </a:lstStyle>
          <a:p>
            <a:pPr lvl="0"/>
            <a:r>
              <a:rPr lang="en-US" dirty="0" smtClean="0"/>
              <a:t>subtext</a:t>
            </a:r>
            <a:endParaRPr lang="ru-RU" dirty="0" smtClean="0"/>
          </a:p>
        </p:txBody>
      </p:sp>
      <p:sp>
        <p:nvSpPr>
          <p:cNvPr id="8" name="Заголовок 7"/>
          <p:cNvSpPr>
            <a:spLocks noGrp="1"/>
          </p:cNvSpPr>
          <p:nvPr>
            <p:ph type="title" hasCustomPrompt="1"/>
          </p:nvPr>
        </p:nvSpPr>
        <p:spPr/>
        <p:txBody>
          <a:bodyPr/>
          <a:lstStyle/>
          <a:p>
            <a:r>
              <a:rPr lang="ru-RU" dirty="0" smtClean="0"/>
              <a:t>Образец Заголовка</a:t>
            </a:r>
            <a:endParaRPr lang="ru-RU" dirty="0"/>
          </a:p>
        </p:txBody>
      </p:sp>
    </p:spTree>
    <p:extLst>
      <p:ext uri="{BB962C8B-B14F-4D97-AF65-F5344CB8AC3E}">
        <p14:creationId xmlns:p14="http://schemas.microsoft.com/office/powerpoint/2010/main" val="32487652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Объект 6"/>
          <p:cNvSpPr>
            <a:spLocks noGrp="1"/>
          </p:cNvSpPr>
          <p:nvPr>
            <p:ph sz="quarter" idx="49"/>
          </p:nvPr>
        </p:nvSpPr>
        <p:spPr>
          <a:xfrm>
            <a:off x="434976" y="1606131"/>
            <a:ext cx="11318874" cy="455033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endParaRPr lang="ru-RU" dirty="0"/>
          </a:p>
        </p:txBody>
      </p:sp>
      <p:sp>
        <p:nvSpPr>
          <p:cNvPr id="4" name="Дата 3"/>
          <p:cNvSpPr>
            <a:spLocks noGrp="1"/>
          </p:cNvSpPr>
          <p:nvPr>
            <p:ph type="dt" sz="half" idx="10"/>
          </p:nvPr>
        </p:nvSpPr>
        <p:spPr/>
        <p:txBody>
          <a:bodyPr/>
          <a:lstStyle/>
          <a:p>
            <a:fld id="{5473AA58-C717-490D-9EAD-C2486821BB2A}" type="datetimeFigureOut">
              <a:rPr lang="ru-RU" smtClean="0"/>
              <a:t>21.04.2018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105C08D-A2BB-4D6F-92A2-2CA9551ABFC2}" type="slidenum">
              <a:rPr lang="ru-RU" smtClean="0"/>
              <a:t>‹#›</a:t>
            </a:fld>
            <a:endParaRPr lang="ru-RU"/>
          </a:p>
        </p:txBody>
      </p:sp>
      <p:sp>
        <p:nvSpPr>
          <p:cNvPr id="13" name="Текст 6"/>
          <p:cNvSpPr>
            <a:spLocks noGrp="1"/>
          </p:cNvSpPr>
          <p:nvPr>
            <p:ph type="body" sz="quarter" idx="50" hasCustomPrompt="1"/>
          </p:nvPr>
        </p:nvSpPr>
        <p:spPr>
          <a:xfrm>
            <a:off x="434976" y="950946"/>
            <a:ext cx="5546724" cy="414061"/>
          </a:xfrm>
        </p:spPr>
        <p:txBody>
          <a:bodyPr wrap="square" lIns="0" tIns="0" rIns="0" bIns="0" anchor="t" anchorCtr="0">
            <a:noAutofit/>
          </a:bodyPr>
          <a:lstStyle>
            <a:lvl1pPr marL="0" indent="0">
              <a:lnSpc>
                <a:spcPct val="100000"/>
              </a:lnSpc>
              <a:buFontTx/>
              <a:buNone/>
              <a:defRPr sz="1400" b="0" baseline="0">
                <a:solidFill>
                  <a:schemeClr val="accent4"/>
                </a:solidFill>
                <a:latin typeface="+mn-lt"/>
              </a:defRPr>
            </a:lvl1pPr>
          </a:lstStyle>
          <a:p>
            <a:pPr lvl="0"/>
            <a:r>
              <a:rPr lang="en-US" dirty="0" smtClean="0"/>
              <a:t>Text</a:t>
            </a:r>
            <a:endParaRPr lang="ru-RU" dirty="0" smtClean="0"/>
          </a:p>
        </p:txBody>
      </p:sp>
      <p:sp>
        <p:nvSpPr>
          <p:cNvPr id="3" name="Заголовок 2"/>
          <p:cNvSpPr>
            <a:spLocks noGrp="1"/>
          </p:cNvSpPr>
          <p:nvPr>
            <p:ph type="title" hasCustomPrompt="1"/>
          </p:nvPr>
        </p:nvSpPr>
        <p:spPr/>
        <p:txBody>
          <a:bodyPr/>
          <a:lstStyle/>
          <a:p>
            <a:r>
              <a:rPr lang="ru-RU" dirty="0" smtClean="0"/>
              <a:t>Образец Заголовка</a:t>
            </a:r>
            <a:endParaRPr lang="ru-RU" dirty="0"/>
          </a:p>
        </p:txBody>
      </p:sp>
    </p:spTree>
    <p:extLst>
      <p:ext uri="{BB962C8B-B14F-4D97-AF65-F5344CB8AC3E}">
        <p14:creationId xmlns:p14="http://schemas.microsoft.com/office/powerpoint/2010/main" val="154649070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llustrations">
    <p:spTree>
      <p:nvGrpSpPr>
        <p:cNvPr id="1" name=""/>
        <p:cNvGrpSpPr/>
        <p:nvPr/>
      </p:nvGrpSpPr>
      <p:grpSpPr>
        <a:xfrm>
          <a:off x="0" y="0"/>
          <a:ext cx="0" cy="0"/>
          <a:chOff x="0" y="0"/>
          <a:chExt cx="0" cy="0"/>
        </a:xfrm>
      </p:grpSpPr>
      <p:sp>
        <p:nvSpPr>
          <p:cNvPr id="4" name="Дата 3"/>
          <p:cNvSpPr>
            <a:spLocks noGrp="1"/>
          </p:cNvSpPr>
          <p:nvPr>
            <p:ph type="dt" sz="half" idx="10"/>
          </p:nvPr>
        </p:nvSpPr>
        <p:spPr/>
        <p:txBody>
          <a:bodyPr/>
          <a:lstStyle/>
          <a:p>
            <a:fld id="{5473AA58-C717-490D-9EAD-C2486821BB2A}" type="datetimeFigureOut">
              <a:rPr lang="ru-RU" smtClean="0"/>
              <a:t>21.04.2018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105C08D-A2BB-4D6F-92A2-2CA9551ABFC2}" type="slidenum">
              <a:rPr lang="ru-RU" smtClean="0"/>
              <a:t>‹#›</a:t>
            </a:fld>
            <a:endParaRPr lang="ru-RU"/>
          </a:p>
        </p:txBody>
      </p:sp>
      <p:sp>
        <p:nvSpPr>
          <p:cNvPr id="3" name="Заголовок 2"/>
          <p:cNvSpPr>
            <a:spLocks noGrp="1"/>
          </p:cNvSpPr>
          <p:nvPr>
            <p:ph type="title" hasCustomPrompt="1"/>
          </p:nvPr>
        </p:nvSpPr>
        <p:spPr/>
        <p:txBody>
          <a:bodyPr/>
          <a:lstStyle/>
          <a:p>
            <a:r>
              <a:rPr lang="ru-RU" dirty="0" smtClean="0"/>
              <a:t>Образец Заголовка</a:t>
            </a:r>
            <a:endParaRPr lang="ru-RU" dirty="0"/>
          </a:p>
        </p:txBody>
      </p:sp>
    </p:spTree>
    <p:extLst>
      <p:ext uri="{BB962C8B-B14F-4D97-AF65-F5344CB8AC3E}">
        <p14:creationId xmlns:p14="http://schemas.microsoft.com/office/powerpoint/2010/main" val="158810574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parato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34975" y="2931941"/>
            <a:ext cx="5790337" cy="994118"/>
          </a:xfrm>
        </p:spPr>
        <p:txBody>
          <a:bodyPr anchor="t" anchorCtr="0">
            <a:spAutoFit/>
          </a:bodyPr>
          <a:lstStyle>
            <a:lvl1pPr>
              <a:lnSpc>
                <a:spcPct val="85000"/>
              </a:lnSpc>
              <a:defRPr sz="3800" baseline="0">
                <a:solidFill>
                  <a:schemeClr val="bg1"/>
                </a:solidFill>
              </a:defRPr>
            </a:lvl1pPr>
          </a:lstStyle>
          <a:p>
            <a:r>
              <a:rPr lang="en-US" dirty="0" smtClean="0"/>
              <a:t>Threat</a:t>
            </a:r>
            <a:br>
              <a:rPr lang="en-US" dirty="0" smtClean="0"/>
            </a:br>
            <a:r>
              <a:rPr lang="en-US" dirty="0" smtClean="0"/>
              <a:t>Landscape</a:t>
            </a:r>
            <a:endParaRPr lang="ru-RU" dirty="0"/>
          </a:p>
        </p:txBody>
      </p:sp>
      <p:pic>
        <p:nvPicPr>
          <p:cNvPr id="5"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84656" y="6289650"/>
            <a:ext cx="1210676" cy="335633"/>
          </a:xfrm>
          <a:prstGeom prst="rect">
            <a:avLst/>
          </a:prstGeom>
        </p:spPr>
      </p:pic>
    </p:spTree>
    <p:extLst>
      <p:ext uri="{BB962C8B-B14F-4D97-AF65-F5344CB8AC3E}">
        <p14:creationId xmlns:p14="http://schemas.microsoft.com/office/powerpoint/2010/main" val="614518100"/>
      </p:ext>
    </p:extLst>
  </p:cSld>
  <p:clrMapOvr>
    <a:masterClrMapping/>
  </p:clrMapOvr>
  <p:timing>
    <p:tnLst>
      <p:par>
        <p:cTn id="1" dur="indefinite" restart="never" nodeType="tmRoot"/>
      </p:par>
    </p:tnLst>
  </p:timing>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ain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23"/>
          <p:cNvSpPr>
            <a:spLocks noGrp="1"/>
          </p:cNvSpPr>
          <p:nvPr>
            <p:ph type="body" sz="quarter" idx="36" hasCustomPrompt="1"/>
          </p:nvPr>
        </p:nvSpPr>
        <p:spPr>
          <a:xfrm>
            <a:off x="434977" y="4329436"/>
            <a:ext cx="5137002" cy="221599"/>
          </a:xfrm>
        </p:spPr>
        <p:txBody>
          <a:bodyPr lIns="0" tIns="0" rIns="0" bIns="0" anchor="t" anchorCtr="0">
            <a:spAutoFit/>
          </a:bodyPr>
          <a:lstStyle>
            <a:lvl1pPr marL="0" indent="0">
              <a:buFontTx/>
              <a:buNone/>
              <a:defRPr sz="1600" i="1" baseline="0">
                <a:solidFill>
                  <a:schemeClr val="bg1"/>
                </a:solidFill>
              </a:defRPr>
            </a:lvl1pPr>
            <a:lvl2pPr marL="457200" indent="0">
              <a:buFontTx/>
              <a:buNone/>
              <a:defRPr>
                <a:solidFill>
                  <a:schemeClr val="accent4"/>
                </a:solidFill>
              </a:defRPr>
            </a:lvl2pPr>
            <a:lvl3pPr marL="914400" indent="0">
              <a:buFontTx/>
              <a:buNone/>
              <a:defRPr>
                <a:solidFill>
                  <a:schemeClr val="accent4"/>
                </a:solidFill>
              </a:defRPr>
            </a:lvl3pPr>
            <a:lvl4pPr marL="1371600" indent="0">
              <a:buFontTx/>
              <a:buNone/>
              <a:defRPr>
                <a:solidFill>
                  <a:schemeClr val="accent4"/>
                </a:solidFill>
              </a:defRPr>
            </a:lvl4pPr>
            <a:lvl5pPr marL="1828800" indent="0">
              <a:buFontTx/>
              <a:buNone/>
              <a:defRPr>
                <a:solidFill>
                  <a:schemeClr val="accent4"/>
                </a:solidFill>
              </a:defRPr>
            </a:lvl5pPr>
          </a:lstStyle>
          <a:p>
            <a:pPr lvl="0"/>
            <a:r>
              <a:rPr lang="en-US" dirty="0" smtClean="0"/>
              <a:t>Secondary text area</a:t>
            </a:r>
            <a:endParaRPr lang="ru-RU" dirty="0" smtClean="0"/>
          </a:p>
        </p:txBody>
      </p:sp>
      <p:sp>
        <p:nvSpPr>
          <p:cNvPr id="2" name="Заголовок 1"/>
          <p:cNvSpPr>
            <a:spLocks noGrp="1"/>
          </p:cNvSpPr>
          <p:nvPr>
            <p:ph type="title" hasCustomPrompt="1"/>
          </p:nvPr>
        </p:nvSpPr>
        <p:spPr>
          <a:xfrm>
            <a:off x="434976" y="2624407"/>
            <a:ext cx="5790337" cy="1491177"/>
          </a:xfrm>
        </p:spPr>
        <p:txBody>
          <a:bodyPr anchor="t" anchorCtr="0">
            <a:spAutoFit/>
          </a:bodyPr>
          <a:lstStyle>
            <a:lvl1pPr>
              <a:lnSpc>
                <a:spcPct val="85000"/>
              </a:lnSpc>
              <a:defRPr sz="3800">
                <a:solidFill>
                  <a:schemeClr val="bg1"/>
                </a:solidFill>
              </a:defRPr>
            </a:lvl1pPr>
          </a:lstStyle>
          <a:p>
            <a:r>
              <a:rPr lang="en-US" dirty="0" smtClean="0"/>
              <a:t>Who We Are,</a:t>
            </a:r>
            <a:br>
              <a:rPr lang="en-US" dirty="0" smtClean="0"/>
            </a:br>
            <a:r>
              <a:rPr lang="en-US" dirty="0" smtClean="0"/>
              <a:t>What We Do,</a:t>
            </a:r>
            <a:br>
              <a:rPr lang="en-US" dirty="0" smtClean="0"/>
            </a:br>
            <a:r>
              <a:rPr lang="en-US" dirty="0" smtClean="0"/>
              <a:t>What Matters To Us</a:t>
            </a:r>
            <a:endParaRPr lang="ru-RU" dirty="0"/>
          </a:p>
        </p:txBody>
      </p:sp>
      <p:pic>
        <p:nvPicPr>
          <p:cNvPr id="5" name="Рисунок 4"/>
          <p:cNvPicPr>
            <a:picLocks noChangeAspect="1"/>
          </p:cNvPicPr>
          <p:nvPr userDrawn="1"/>
        </p:nvPicPr>
        <p:blipFill>
          <a:blip r:embed="rId3"/>
          <a:stretch>
            <a:fillRect/>
          </a:stretch>
        </p:blipFill>
        <p:spPr>
          <a:xfrm>
            <a:off x="552450" y="1520170"/>
            <a:ext cx="1524000" cy="334635"/>
          </a:xfrm>
          <a:prstGeom prst="rect">
            <a:avLst/>
          </a:prstGeom>
        </p:spPr>
      </p:pic>
    </p:spTree>
    <p:extLst>
      <p:ext uri="{BB962C8B-B14F-4D97-AF65-F5344CB8AC3E}">
        <p14:creationId xmlns:p14="http://schemas.microsoft.com/office/powerpoint/2010/main" val="498572177"/>
      </p:ext>
    </p:extLst>
  </p:cSld>
  <p:clrMapOvr>
    <a:masterClrMapping/>
  </p:clrMapOvr>
  <p:timing>
    <p:tnLst>
      <p:par>
        <p:cTn id="1" dur="indefinite" restart="never" nodeType="tmRoot"/>
      </p:par>
    </p:tnLst>
  </p:timing>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K (Big img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23"/>
          <p:cNvSpPr>
            <a:spLocks noGrp="1"/>
          </p:cNvSpPr>
          <p:nvPr>
            <p:ph type="body" sz="quarter" idx="36"/>
          </p:nvPr>
        </p:nvSpPr>
        <p:spPr>
          <a:xfrm>
            <a:off x="434976" y="1275907"/>
            <a:ext cx="5137002" cy="4316819"/>
          </a:xfrm>
        </p:spPr>
        <p:txBody>
          <a:bodyPr lIns="0" tIns="0" rIns="0" bIns="0">
            <a:noAutofit/>
          </a:bodyPr>
          <a:lstStyle>
            <a:lvl1pPr marL="0" indent="0">
              <a:buFontTx/>
              <a:buNone/>
              <a:defRPr sz="1800">
                <a:solidFill>
                  <a:schemeClr val="bg1"/>
                </a:solidFill>
              </a:defRPr>
            </a:lvl1pPr>
            <a:lvl2pPr marL="457200" indent="0">
              <a:buFontTx/>
              <a:buNone/>
              <a:defRPr>
                <a:solidFill>
                  <a:schemeClr val="accent4"/>
                </a:solidFill>
              </a:defRPr>
            </a:lvl2pPr>
            <a:lvl3pPr marL="914400" indent="0">
              <a:buFontTx/>
              <a:buNone/>
              <a:defRPr>
                <a:solidFill>
                  <a:schemeClr val="accent4"/>
                </a:solidFill>
              </a:defRPr>
            </a:lvl3pPr>
            <a:lvl4pPr marL="1371600" indent="0">
              <a:buFontTx/>
              <a:buNone/>
              <a:defRPr>
                <a:solidFill>
                  <a:schemeClr val="accent4"/>
                </a:solidFill>
              </a:defRPr>
            </a:lvl4pPr>
            <a:lvl5pPr marL="1828800" indent="0">
              <a:buFontTx/>
              <a:buNone/>
              <a:defRPr>
                <a:solidFill>
                  <a:schemeClr val="accent4"/>
                </a:solidFill>
              </a:defRPr>
            </a:lvl5pPr>
          </a:lstStyle>
          <a:p>
            <a:pPr lvl="0"/>
            <a:r>
              <a:rPr lang="ru-RU" dirty="0" smtClean="0"/>
              <a:t>Образец текста</a:t>
            </a:r>
          </a:p>
        </p:txBody>
      </p:sp>
      <p:pic>
        <p:nvPicPr>
          <p:cNvPr id="4" name="Рисунок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85762" y="6289650"/>
            <a:ext cx="1208351" cy="334988"/>
          </a:xfrm>
          <a:prstGeom prst="rect">
            <a:avLst/>
          </a:prstGeom>
        </p:spPr>
      </p:pic>
    </p:spTree>
    <p:extLst>
      <p:ext uri="{BB962C8B-B14F-4D97-AF65-F5344CB8AC3E}">
        <p14:creationId xmlns:p14="http://schemas.microsoft.com/office/powerpoint/2010/main" val="2459942760"/>
      </p:ext>
    </p:extLst>
  </p:cSld>
  <p:clrMapOvr>
    <a:masterClrMapping/>
  </p:clrMapOvr>
  <p:timing>
    <p:tnLst>
      <p:par>
        <p:cTn id="1" dur="indefinite" restart="never" nodeType="tmRoot"/>
      </p:par>
    </p:tnLst>
  </p:timing>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parato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34975" y="2931941"/>
            <a:ext cx="5790337" cy="994118"/>
          </a:xfrm>
        </p:spPr>
        <p:txBody>
          <a:bodyPr anchor="t" anchorCtr="0">
            <a:spAutoFit/>
          </a:bodyPr>
          <a:lstStyle>
            <a:lvl1pPr>
              <a:lnSpc>
                <a:spcPct val="85000"/>
              </a:lnSpc>
              <a:defRPr sz="3800" baseline="0">
                <a:solidFill>
                  <a:schemeClr val="bg1"/>
                </a:solidFill>
              </a:defRPr>
            </a:lvl1pPr>
          </a:lstStyle>
          <a:p>
            <a:r>
              <a:rPr lang="en-US" dirty="0" smtClean="0"/>
              <a:t>Threat</a:t>
            </a:r>
            <a:br>
              <a:rPr lang="en-US" dirty="0" smtClean="0"/>
            </a:br>
            <a:r>
              <a:rPr lang="en-US" dirty="0" smtClean="0"/>
              <a:t>Landscape</a:t>
            </a:r>
            <a:endParaRPr lang="ru-RU" dirty="0"/>
          </a:p>
        </p:txBody>
      </p:sp>
      <p:pic>
        <p:nvPicPr>
          <p:cNvPr id="5"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84656" y="6289650"/>
            <a:ext cx="1210676" cy="335633"/>
          </a:xfrm>
          <a:prstGeom prst="rect">
            <a:avLst/>
          </a:prstGeom>
        </p:spPr>
      </p:pic>
    </p:spTree>
    <p:extLst>
      <p:ext uri="{BB962C8B-B14F-4D97-AF65-F5344CB8AC3E}">
        <p14:creationId xmlns:p14="http://schemas.microsoft.com/office/powerpoint/2010/main" val="1343090266"/>
      </p:ext>
    </p:extLst>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 name="Дата 3"/>
          <p:cNvSpPr>
            <a:spLocks noGrp="1"/>
          </p:cNvSpPr>
          <p:nvPr>
            <p:ph type="dt" sz="half" idx="10"/>
          </p:nvPr>
        </p:nvSpPr>
        <p:spPr/>
        <p:txBody>
          <a:bodyPr/>
          <a:lstStyle/>
          <a:p>
            <a:fld id="{5473AA58-C717-490D-9EAD-C2486821BB2A}" type="datetimeFigureOut">
              <a:rPr lang="ru-RU" smtClean="0"/>
              <a:t>21.04.2018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105C08D-A2BB-4D6F-92A2-2CA9551ABFC2}" type="slidenum">
              <a:rPr lang="ru-RU" smtClean="0"/>
              <a:t>‹#›</a:t>
            </a:fld>
            <a:endParaRPr lang="ru-RU"/>
          </a:p>
        </p:txBody>
      </p:sp>
      <p:sp>
        <p:nvSpPr>
          <p:cNvPr id="24" name="Текст 23"/>
          <p:cNvSpPr>
            <a:spLocks noGrp="1"/>
          </p:cNvSpPr>
          <p:nvPr>
            <p:ph type="body" sz="quarter" idx="36"/>
          </p:nvPr>
        </p:nvSpPr>
        <p:spPr>
          <a:xfrm>
            <a:off x="434977" y="1323413"/>
            <a:ext cx="5758412" cy="2216200"/>
          </a:xfrm>
        </p:spPr>
        <p:txBody>
          <a:bodyPr lIns="0" tIns="0" rIns="0" bIns="0">
            <a:noAutofit/>
          </a:bodyPr>
          <a:lstStyle>
            <a:lvl1pPr marL="0" indent="0">
              <a:buFontTx/>
              <a:buNone/>
              <a:defRPr sz="1400">
                <a:solidFill>
                  <a:schemeClr val="bg1"/>
                </a:solidFill>
              </a:defRPr>
            </a:lvl1pPr>
            <a:lvl2pPr marL="457200" indent="0">
              <a:buFontTx/>
              <a:buNone/>
              <a:defRPr>
                <a:solidFill>
                  <a:schemeClr val="accent4"/>
                </a:solidFill>
              </a:defRPr>
            </a:lvl2pPr>
            <a:lvl3pPr marL="914400" indent="0">
              <a:buFontTx/>
              <a:buNone/>
              <a:defRPr>
                <a:solidFill>
                  <a:schemeClr val="accent4"/>
                </a:solidFill>
              </a:defRPr>
            </a:lvl3pPr>
            <a:lvl4pPr marL="1371600" indent="0">
              <a:buFontTx/>
              <a:buNone/>
              <a:defRPr>
                <a:solidFill>
                  <a:schemeClr val="accent4"/>
                </a:solidFill>
              </a:defRPr>
            </a:lvl4pPr>
            <a:lvl5pPr marL="1828800" indent="0">
              <a:buFontTx/>
              <a:buNone/>
              <a:defRPr>
                <a:solidFill>
                  <a:schemeClr val="accent4"/>
                </a:solidFill>
              </a:defRPr>
            </a:lvl5pPr>
          </a:lstStyle>
          <a:p>
            <a:pPr lvl="0"/>
            <a:r>
              <a:rPr lang="ru-RU" dirty="0" smtClean="0"/>
              <a:t>Образец текста</a:t>
            </a:r>
          </a:p>
        </p:txBody>
      </p:sp>
      <p:sp>
        <p:nvSpPr>
          <p:cNvPr id="7" name="Заголовок 6"/>
          <p:cNvSpPr>
            <a:spLocks noGrp="1"/>
          </p:cNvSpPr>
          <p:nvPr>
            <p:ph type="title" hasCustomPrompt="1"/>
          </p:nvPr>
        </p:nvSpPr>
        <p:spPr/>
        <p:txBody>
          <a:bodyPr/>
          <a:lstStyle/>
          <a:p>
            <a:r>
              <a:rPr lang="ru-RU" dirty="0" smtClean="0"/>
              <a:t>Образец Заголовка</a:t>
            </a:r>
            <a:endParaRPr lang="ru-RU" dirty="0"/>
          </a:p>
        </p:txBody>
      </p:sp>
    </p:spTree>
    <p:extLst>
      <p:ext uri="{BB962C8B-B14F-4D97-AF65-F5344CB8AC3E}">
        <p14:creationId xmlns:p14="http://schemas.microsoft.com/office/powerpoint/2010/main" val="16609512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nal_slide_We_protec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2689892" y="3122091"/>
            <a:ext cx="6793742" cy="387798"/>
          </a:xfrm>
        </p:spPr>
        <p:txBody>
          <a:bodyPr wrap="square" lIns="0" tIns="0" rIns="0" bIns="0" anchor="t" anchorCtr="0">
            <a:noAutofit/>
          </a:bodyPr>
          <a:lstStyle>
            <a:lvl1pPr algn="ctr">
              <a:defRPr sz="2800" baseline="0">
                <a:solidFill>
                  <a:schemeClr val="bg1"/>
                </a:solidFill>
              </a:defRPr>
            </a:lvl1pPr>
          </a:lstStyle>
          <a:p>
            <a:r>
              <a:rPr lang="en-US" dirty="0" smtClean="0"/>
              <a:t>WE PROTECT WHAT MATTERS MOST</a:t>
            </a:r>
            <a:endParaRPr lang="ru-RU" dirty="0"/>
          </a:p>
        </p:txBody>
      </p:sp>
      <p:pic>
        <p:nvPicPr>
          <p:cNvPr id="3" name="Рисунок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1948" y="4538909"/>
            <a:ext cx="1929630" cy="534948"/>
          </a:xfrm>
          <a:prstGeom prst="rect">
            <a:avLst/>
          </a:prstGeom>
        </p:spPr>
      </p:pic>
    </p:spTree>
    <p:extLst>
      <p:ext uri="{BB962C8B-B14F-4D97-AF65-F5344CB8AC3E}">
        <p14:creationId xmlns:p14="http://schemas.microsoft.com/office/powerpoint/2010/main" val="711800593"/>
      </p:ext>
    </p:extLst>
  </p:cSld>
  <p:clrMapOvr>
    <a:masterClrMapping/>
  </p:clrMapOvr>
  <p:timing>
    <p:tnLst>
      <p:par>
        <p:cTn id="1" dur="indefinite" restart="never" nodeType="tmRoot"/>
      </p:par>
    </p:tnLst>
  </p:timing>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_slide_We_protect_20yea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2689892" y="2681711"/>
            <a:ext cx="6793742" cy="761846"/>
          </a:xfrm>
        </p:spPr>
        <p:txBody>
          <a:bodyPr wrap="square" lIns="0" tIns="0" rIns="0" bIns="0" anchor="t" anchorCtr="0">
            <a:noAutofit/>
          </a:bodyPr>
          <a:lstStyle>
            <a:lvl1pPr algn="ctr">
              <a:defRPr sz="2800" baseline="0">
                <a:solidFill>
                  <a:schemeClr val="bg1"/>
                </a:solidFill>
              </a:defRPr>
            </a:lvl1pPr>
          </a:lstStyle>
          <a:p>
            <a:r>
              <a:rPr lang="en-US" dirty="0" smtClean="0"/>
              <a:t>IF IT'S IMPORTANT FOR YOU, </a:t>
            </a:r>
            <a:br>
              <a:rPr lang="en-US" dirty="0" smtClean="0"/>
            </a:br>
            <a:r>
              <a:rPr lang="en-US" dirty="0" smtClean="0"/>
              <a:t>YOU'VE GOT IT PROTECTED.</a:t>
            </a:r>
            <a:endParaRPr lang="ru-RU" dirty="0"/>
          </a:p>
        </p:txBody>
      </p:sp>
      <p:pic>
        <p:nvPicPr>
          <p:cNvPr id="8" name="Рисунок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27036" y="3930841"/>
            <a:ext cx="1719454" cy="476682"/>
          </a:xfrm>
          <a:prstGeom prst="rect">
            <a:avLst/>
          </a:prstGeom>
        </p:spPr>
      </p:pic>
    </p:spTree>
    <p:extLst>
      <p:ext uri="{BB962C8B-B14F-4D97-AF65-F5344CB8AC3E}">
        <p14:creationId xmlns:p14="http://schemas.microsoft.com/office/powerpoint/2010/main" val="2196165248"/>
      </p:ext>
    </p:extLst>
  </p:cSld>
  <p:clrMapOvr>
    <a:masterClrMapping/>
  </p:clrMapOvr>
  <p:timing>
    <p:tnLst>
      <p:par>
        <p:cTn id="1" dur="indefinite" restart="never" nodeType="tmRoot"/>
      </p:par>
    </p:tnLst>
  </p:timing>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nal_slide_Let's_tal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435707" y="3122091"/>
            <a:ext cx="4182938" cy="387798"/>
          </a:xfrm>
        </p:spPr>
        <p:txBody>
          <a:bodyPr wrap="square" lIns="0" tIns="0" rIns="0" bIns="0" anchor="t" anchorCtr="0">
            <a:noAutofit/>
          </a:bodyPr>
          <a:lstStyle>
            <a:lvl1pPr algn="l">
              <a:defRPr sz="3200" baseline="0">
                <a:solidFill>
                  <a:schemeClr val="bg1"/>
                </a:solidFill>
              </a:defRPr>
            </a:lvl1pPr>
          </a:lstStyle>
          <a:p>
            <a:r>
              <a:rPr lang="en-US" dirty="0" smtClean="0"/>
              <a:t>Let’s Talk?</a:t>
            </a:r>
            <a:endParaRPr lang="ru-RU" dirty="0"/>
          </a:p>
        </p:txBody>
      </p:sp>
      <p:sp>
        <p:nvSpPr>
          <p:cNvPr id="4" name="Текст 6"/>
          <p:cNvSpPr>
            <a:spLocks noGrp="1"/>
          </p:cNvSpPr>
          <p:nvPr>
            <p:ph type="body" sz="quarter" idx="52" hasCustomPrompt="1"/>
          </p:nvPr>
        </p:nvSpPr>
        <p:spPr>
          <a:xfrm>
            <a:off x="434976" y="3940954"/>
            <a:ext cx="4183669" cy="1128514"/>
          </a:xfrm>
        </p:spPr>
        <p:txBody>
          <a:bodyPr wrap="square" lIns="0" tIns="0" rIns="0" bIns="0" anchor="t" anchorCtr="0">
            <a:noAutofit/>
          </a:bodyPr>
          <a:lstStyle>
            <a:lvl1pPr marL="0" indent="0" algn="l">
              <a:lnSpc>
                <a:spcPct val="100000"/>
              </a:lnSpc>
              <a:spcBef>
                <a:spcPts val="100"/>
              </a:spcBef>
              <a:buFontTx/>
              <a:buNone/>
              <a:defRPr sz="1400" b="0" baseline="0">
                <a:solidFill>
                  <a:schemeClr val="bg1"/>
                </a:solidFill>
                <a:latin typeface="+mn-lt"/>
              </a:defRPr>
            </a:lvl1pPr>
          </a:lstStyle>
          <a:p>
            <a:pPr lvl="0"/>
            <a:r>
              <a:rPr lang="en-US" dirty="0" smtClean="0"/>
              <a:t>Kaspersky Lab HQ</a:t>
            </a:r>
          </a:p>
          <a:p>
            <a:pPr lvl="0"/>
            <a:r>
              <a:rPr lang="en-US" dirty="0" smtClean="0"/>
              <a:t>39A/3 </a:t>
            </a:r>
            <a:r>
              <a:rPr lang="en-US" dirty="0" err="1" smtClean="0"/>
              <a:t>Leningradskoe</a:t>
            </a:r>
            <a:r>
              <a:rPr lang="en-US" dirty="0" smtClean="0"/>
              <a:t> </a:t>
            </a:r>
            <a:r>
              <a:rPr lang="en-US" dirty="0" err="1" smtClean="0"/>
              <a:t>Shosse</a:t>
            </a:r>
            <a:endParaRPr lang="en-US" dirty="0" smtClean="0"/>
          </a:p>
          <a:p>
            <a:pPr lvl="0"/>
            <a:r>
              <a:rPr lang="en-US" dirty="0" smtClean="0"/>
              <a:t>Moscow, 125212, Russian Federation</a:t>
            </a:r>
          </a:p>
          <a:p>
            <a:pPr lvl="0"/>
            <a:r>
              <a:rPr lang="en-US" dirty="0" smtClean="0"/>
              <a:t>Tel: +7 (495) 797-8700</a:t>
            </a:r>
          </a:p>
          <a:p>
            <a:pPr lvl="0"/>
            <a:r>
              <a:rPr lang="en-US" dirty="0" smtClean="0"/>
              <a:t>www.kaspersky.com</a:t>
            </a:r>
            <a:endParaRPr lang="ru-RU" dirty="0"/>
          </a:p>
        </p:txBody>
      </p:sp>
      <p:pic>
        <p:nvPicPr>
          <p:cNvPr id="5" name="Рисунок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0153" y="5500533"/>
            <a:ext cx="1493537" cy="414051"/>
          </a:xfrm>
          <a:prstGeom prst="rect">
            <a:avLst/>
          </a:prstGeom>
        </p:spPr>
      </p:pic>
    </p:spTree>
    <p:extLst>
      <p:ext uri="{BB962C8B-B14F-4D97-AF65-F5344CB8AC3E}">
        <p14:creationId xmlns:p14="http://schemas.microsoft.com/office/powerpoint/2010/main" val="2210736515"/>
      </p:ext>
    </p:extLst>
  </p:cSld>
  <p:clrMapOvr>
    <a:masterClrMapping/>
  </p:clrMapOvr>
  <p:timing>
    <p:tnLst>
      <p:par>
        <p:cTn id="1" dur="indefinite" restart="never" nodeType="tmRoot"/>
      </p:par>
    </p:tnLst>
  </p:timing>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nal_slide_Let's_talk?_20yea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435707" y="3122091"/>
            <a:ext cx="4182938" cy="387798"/>
          </a:xfrm>
        </p:spPr>
        <p:txBody>
          <a:bodyPr wrap="square" lIns="0" tIns="0" rIns="0" bIns="0" anchor="t" anchorCtr="0">
            <a:noAutofit/>
          </a:bodyPr>
          <a:lstStyle>
            <a:lvl1pPr algn="l">
              <a:defRPr sz="3200" baseline="0">
                <a:solidFill>
                  <a:schemeClr val="bg1"/>
                </a:solidFill>
              </a:defRPr>
            </a:lvl1pPr>
          </a:lstStyle>
          <a:p>
            <a:r>
              <a:rPr lang="en-US" dirty="0" smtClean="0"/>
              <a:t>Let’s Talk?</a:t>
            </a:r>
            <a:endParaRPr lang="ru-RU" dirty="0"/>
          </a:p>
        </p:txBody>
      </p:sp>
      <p:sp>
        <p:nvSpPr>
          <p:cNvPr id="4" name="Текст 6"/>
          <p:cNvSpPr>
            <a:spLocks noGrp="1"/>
          </p:cNvSpPr>
          <p:nvPr>
            <p:ph type="body" sz="quarter" idx="52" hasCustomPrompt="1"/>
          </p:nvPr>
        </p:nvSpPr>
        <p:spPr>
          <a:xfrm>
            <a:off x="434976" y="3940954"/>
            <a:ext cx="4183669" cy="1128514"/>
          </a:xfrm>
        </p:spPr>
        <p:txBody>
          <a:bodyPr wrap="square" lIns="0" tIns="0" rIns="0" bIns="0" anchor="t" anchorCtr="0">
            <a:noAutofit/>
          </a:bodyPr>
          <a:lstStyle>
            <a:lvl1pPr marL="0" indent="0" algn="l">
              <a:lnSpc>
                <a:spcPct val="100000"/>
              </a:lnSpc>
              <a:spcBef>
                <a:spcPts val="100"/>
              </a:spcBef>
              <a:buFontTx/>
              <a:buNone/>
              <a:defRPr sz="1400" b="0" baseline="0">
                <a:solidFill>
                  <a:schemeClr val="bg1"/>
                </a:solidFill>
                <a:latin typeface="+mn-lt"/>
              </a:defRPr>
            </a:lvl1pPr>
          </a:lstStyle>
          <a:p>
            <a:pPr lvl="0"/>
            <a:r>
              <a:rPr lang="en-US" dirty="0" smtClean="0"/>
              <a:t>Kaspersky Lab HQ</a:t>
            </a:r>
          </a:p>
          <a:p>
            <a:pPr lvl="0"/>
            <a:r>
              <a:rPr lang="en-US" dirty="0" smtClean="0"/>
              <a:t>39A/3 </a:t>
            </a:r>
            <a:r>
              <a:rPr lang="en-US" dirty="0" err="1" smtClean="0"/>
              <a:t>Leningradskoe</a:t>
            </a:r>
            <a:r>
              <a:rPr lang="en-US" dirty="0" smtClean="0"/>
              <a:t> </a:t>
            </a:r>
            <a:r>
              <a:rPr lang="en-US" dirty="0" err="1" smtClean="0"/>
              <a:t>Shosse</a:t>
            </a:r>
            <a:endParaRPr lang="en-US" dirty="0" smtClean="0"/>
          </a:p>
          <a:p>
            <a:pPr lvl="0"/>
            <a:r>
              <a:rPr lang="en-US" dirty="0" smtClean="0"/>
              <a:t>Moscow, 125212, Russian Federation</a:t>
            </a:r>
          </a:p>
          <a:p>
            <a:pPr lvl="0"/>
            <a:r>
              <a:rPr lang="en-US" dirty="0" smtClean="0"/>
              <a:t>Tel: +7 (495) 797-8700</a:t>
            </a:r>
          </a:p>
          <a:p>
            <a:pPr lvl="0"/>
            <a:r>
              <a:rPr lang="en-US" dirty="0" smtClean="0"/>
              <a:t>www.kaspersky.com</a:t>
            </a:r>
            <a:endParaRPr lang="ru-RU" dirty="0"/>
          </a:p>
        </p:txBody>
      </p:sp>
      <p:pic>
        <p:nvPicPr>
          <p:cNvPr id="9" name="Рисунок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0153" y="5500533"/>
            <a:ext cx="1493537" cy="414051"/>
          </a:xfrm>
          <a:prstGeom prst="rect">
            <a:avLst/>
          </a:prstGeom>
        </p:spPr>
      </p:pic>
    </p:spTree>
    <p:extLst>
      <p:ext uri="{BB962C8B-B14F-4D97-AF65-F5344CB8AC3E}">
        <p14:creationId xmlns:p14="http://schemas.microsoft.com/office/powerpoint/2010/main" val="2257958256"/>
      </p:ext>
    </p:extLst>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wide">
    <p:spTree>
      <p:nvGrpSpPr>
        <p:cNvPr id="1" name=""/>
        <p:cNvGrpSpPr/>
        <p:nvPr/>
      </p:nvGrpSpPr>
      <p:grpSpPr>
        <a:xfrm>
          <a:off x="0" y="0"/>
          <a:ext cx="0" cy="0"/>
          <a:chOff x="0" y="0"/>
          <a:chExt cx="0" cy="0"/>
        </a:xfrm>
      </p:grpSpPr>
      <p:sp>
        <p:nvSpPr>
          <p:cNvPr id="4" name="Дата 3"/>
          <p:cNvSpPr>
            <a:spLocks noGrp="1"/>
          </p:cNvSpPr>
          <p:nvPr>
            <p:ph type="dt" sz="half" idx="10"/>
          </p:nvPr>
        </p:nvSpPr>
        <p:spPr/>
        <p:txBody>
          <a:bodyPr/>
          <a:lstStyle/>
          <a:p>
            <a:fld id="{5473AA58-C717-490D-9EAD-C2486821BB2A}" type="datetimeFigureOut">
              <a:rPr lang="ru-RU" smtClean="0"/>
              <a:t>21.04.2018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105C08D-A2BB-4D6F-92A2-2CA9551ABFC2}" type="slidenum">
              <a:rPr lang="ru-RU" smtClean="0"/>
              <a:t>‹#›</a:t>
            </a:fld>
            <a:endParaRPr lang="ru-RU"/>
          </a:p>
        </p:txBody>
      </p:sp>
      <p:sp>
        <p:nvSpPr>
          <p:cNvPr id="24" name="Текст 23"/>
          <p:cNvSpPr>
            <a:spLocks noGrp="1"/>
          </p:cNvSpPr>
          <p:nvPr>
            <p:ph type="body" sz="quarter" idx="36"/>
          </p:nvPr>
        </p:nvSpPr>
        <p:spPr>
          <a:xfrm>
            <a:off x="434977" y="1323413"/>
            <a:ext cx="11318873" cy="4413710"/>
          </a:xfrm>
        </p:spPr>
        <p:txBody>
          <a:bodyPr lIns="0" tIns="0" rIns="0" bIns="0">
            <a:noAutofit/>
          </a:bodyPr>
          <a:lstStyle>
            <a:lvl1pPr marL="0" indent="0">
              <a:buFontTx/>
              <a:buNone/>
              <a:defRPr sz="1400">
                <a:solidFill>
                  <a:schemeClr val="bg1"/>
                </a:solidFill>
              </a:defRPr>
            </a:lvl1pPr>
            <a:lvl2pPr marL="457200" indent="0">
              <a:buFontTx/>
              <a:buNone/>
              <a:defRPr>
                <a:solidFill>
                  <a:schemeClr val="accent4"/>
                </a:solidFill>
              </a:defRPr>
            </a:lvl2pPr>
            <a:lvl3pPr marL="914400" indent="0">
              <a:buFontTx/>
              <a:buNone/>
              <a:defRPr>
                <a:solidFill>
                  <a:schemeClr val="accent4"/>
                </a:solidFill>
              </a:defRPr>
            </a:lvl3pPr>
            <a:lvl4pPr marL="1371600" indent="0">
              <a:buFontTx/>
              <a:buNone/>
              <a:defRPr>
                <a:solidFill>
                  <a:schemeClr val="accent4"/>
                </a:solidFill>
              </a:defRPr>
            </a:lvl4pPr>
            <a:lvl5pPr marL="1828800" indent="0">
              <a:buFontTx/>
              <a:buNone/>
              <a:defRPr>
                <a:solidFill>
                  <a:schemeClr val="accent4"/>
                </a:solidFill>
              </a:defRPr>
            </a:lvl5pPr>
          </a:lstStyle>
          <a:p>
            <a:pPr lvl="0"/>
            <a:r>
              <a:rPr lang="ru-RU" dirty="0" smtClean="0"/>
              <a:t>Образец текста</a:t>
            </a:r>
          </a:p>
        </p:txBody>
      </p:sp>
      <p:sp>
        <p:nvSpPr>
          <p:cNvPr id="7" name="Заголовок 6"/>
          <p:cNvSpPr>
            <a:spLocks noGrp="1"/>
          </p:cNvSpPr>
          <p:nvPr>
            <p:ph type="title" hasCustomPrompt="1"/>
          </p:nvPr>
        </p:nvSpPr>
        <p:spPr/>
        <p:txBody>
          <a:bodyPr/>
          <a:lstStyle/>
          <a:p>
            <a:r>
              <a:rPr lang="ru-RU" dirty="0" smtClean="0"/>
              <a:t>Образец Заголовка</a:t>
            </a:r>
            <a:endParaRPr lang="ru-RU" dirty="0"/>
          </a:p>
        </p:txBody>
      </p:sp>
    </p:spTree>
    <p:extLst>
      <p:ext uri="{BB962C8B-B14F-4D97-AF65-F5344CB8AC3E}">
        <p14:creationId xmlns:p14="http://schemas.microsoft.com/office/powerpoint/2010/main" val="327134326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4" name="Дата 3"/>
          <p:cNvSpPr>
            <a:spLocks noGrp="1"/>
          </p:cNvSpPr>
          <p:nvPr>
            <p:ph type="dt" sz="half" idx="10"/>
          </p:nvPr>
        </p:nvSpPr>
        <p:spPr/>
        <p:txBody>
          <a:bodyPr/>
          <a:lstStyle/>
          <a:p>
            <a:fld id="{5473AA58-C717-490D-9EAD-C2486821BB2A}" type="datetimeFigureOut">
              <a:rPr lang="ru-RU" smtClean="0"/>
              <a:t>21.04.2018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105C08D-A2BB-4D6F-92A2-2CA9551ABFC2}" type="slidenum">
              <a:rPr lang="ru-RU" smtClean="0"/>
              <a:t>‹#›</a:t>
            </a:fld>
            <a:endParaRPr lang="ru-RU"/>
          </a:p>
        </p:txBody>
      </p:sp>
      <p:sp>
        <p:nvSpPr>
          <p:cNvPr id="7" name="Заголовок 6"/>
          <p:cNvSpPr>
            <a:spLocks noGrp="1"/>
          </p:cNvSpPr>
          <p:nvPr>
            <p:ph type="title" hasCustomPrompt="1"/>
          </p:nvPr>
        </p:nvSpPr>
        <p:spPr/>
        <p:txBody>
          <a:bodyPr/>
          <a:lstStyle/>
          <a:p>
            <a:r>
              <a:rPr lang="ru-RU" dirty="0" smtClean="0"/>
              <a:t>Образец Заголовка</a:t>
            </a:r>
            <a:endParaRPr lang="ru-RU" dirty="0"/>
          </a:p>
        </p:txBody>
      </p:sp>
      <p:sp>
        <p:nvSpPr>
          <p:cNvPr id="9" name="Текст 8"/>
          <p:cNvSpPr>
            <a:spLocks noGrp="1"/>
          </p:cNvSpPr>
          <p:nvPr>
            <p:ph type="body" sz="quarter" idx="39"/>
          </p:nvPr>
        </p:nvSpPr>
        <p:spPr>
          <a:xfrm>
            <a:off x="434975" y="1323414"/>
            <a:ext cx="5358219" cy="2334186"/>
          </a:xfrm>
        </p:spPr>
        <p:txBody>
          <a:bodyPr lIns="0" tIns="0" rIns="0" bIns="0">
            <a:noAutofit/>
          </a:bodyPr>
          <a:lstStyle>
            <a:lvl1pPr marL="180975" indent="-180975">
              <a:defRPr sz="1400">
                <a:solidFill>
                  <a:schemeClr val="accent4"/>
                </a:solidFill>
              </a:defRPr>
            </a:lvl1pPr>
            <a:lvl2pPr marL="542925" indent="-180975">
              <a:defRPr sz="1200">
                <a:solidFill>
                  <a:schemeClr val="accent4"/>
                </a:solidFill>
              </a:defRPr>
            </a:lvl2pPr>
            <a:lvl3pPr marL="895350" indent="-180975" defTabSz="895350">
              <a:defRPr sz="1100">
                <a:solidFill>
                  <a:schemeClr val="accent4"/>
                </a:solidFill>
              </a:defRPr>
            </a:lvl3pPr>
            <a:lvl4pPr marL="1257300" indent="-180975">
              <a:defRPr sz="1000">
                <a:solidFill>
                  <a:schemeClr val="accent4"/>
                </a:solidFill>
              </a:defRPr>
            </a:lvl4pPr>
            <a:lvl5pPr marL="1619250" indent="-180975">
              <a:defRPr sz="900">
                <a:solidFill>
                  <a:schemeClr val="accent4"/>
                </a:solidFill>
              </a:defRPr>
            </a:lvl5p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Tree>
    <p:extLst>
      <p:ext uri="{BB962C8B-B14F-4D97-AF65-F5344CB8AC3E}">
        <p14:creationId xmlns:p14="http://schemas.microsoft.com/office/powerpoint/2010/main" val="352332544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duo blocks)">
    <p:spTree>
      <p:nvGrpSpPr>
        <p:cNvPr id="1" name=""/>
        <p:cNvGrpSpPr/>
        <p:nvPr/>
      </p:nvGrpSpPr>
      <p:grpSpPr>
        <a:xfrm>
          <a:off x="0" y="0"/>
          <a:ext cx="0" cy="0"/>
          <a:chOff x="0" y="0"/>
          <a:chExt cx="0" cy="0"/>
        </a:xfrm>
      </p:grpSpPr>
      <p:sp>
        <p:nvSpPr>
          <p:cNvPr id="3" name="Подзаголовок 2"/>
          <p:cNvSpPr>
            <a:spLocks noGrp="1"/>
          </p:cNvSpPr>
          <p:nvPr>
            <p:ph type="subTitle" idx="1" hasCustomPrompt="1"/>
          </p:nvPr>
        </p:nvSpPr>
        <p:spPr>
          <a:xfrm>
            <a:off x="434976" y="1844524"/>
            <a:ext cx="5358220" cy="249299"/>
          </a:xfrm>
        </p:spPr>
        <p:txBody>
          <a:bodyPr wrap="square" lIns="0" tIns="0" rIns="0" bIns="0">
            <a:spAutoFit/>
          </a:bodyPr>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smtClean="0"/>
              <a:t>Образец Подзаголовка</a:t>
            </a:r>
            <a:endParaRPr lang="ru-RU" dirty="0"/>
          </a:p>
        </p:txBody>
      </p:sp>
      <p:sp>
        <p:nvSpPr>
          <p:cNvPr id="4" name="Дата 3"/>
          <p:cNvSpPr>
            <a:spLocks noGrp="1"/>
          </p:cNvSpPr>
          <p:nvPr>
            <p:ph type="dt" sz="half" idx="10"/>
          </p:nvPr>
        </p:nvSpPr>
        <p:spPr/>
        <p:txBody>
          <a:bodyPr/>
          <a:lstStyle/>
          <a:p>
            <a:fld id="{5473AA58-C717-490D-9EAD-C2486821BB2A}" type="datetimeFigureOut">
              <a:rPr lang="ru-RU" smtClean="0"/>
              <a:t>21.04.2018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105C08D-A2BB-4D6F-92A2-2CA9551ABFC2}" type="slidenum">
              <a:rPr lang="ru-RU" smtClean="0"/>
              <a:t>‹#›</a:t>
            </a:fld>
            <a:endParaRPr lang="ru-RU"/>
          </a:p>
        </p:txBody>
      </p:sp>
      <p:sp>
        <p:nvSpPr>
          <p:cNvPr id="22" name="Текст 21"/>
          <p:cNvSpPr>
            <a:spLocks noGrp="1"/>
          </p:cNvSpPr>
          <p:nvPr>
            <p:ph type="body" sz="quarter" idx="35" hasCustomPrompt="1"/>
          </p:nvPr>
        </p:nvSpPr>
        <p:spPr>
          <a:xfrm>
            <a:off x="6395630" y="1843873"/>
            <a:ext cx="5358220" cy="249299"/>
          </a:xfrm>
        </p:spPr>
        <p:txBody>
          <a:bodyPr lIns="0" tIns="0" rIns="0" bIns="0">
            <a:spAutoFit/>
          </a:bodyPr>
          <a:lstStyle>
            <a:lvl1pPr marL="0" indent="0">
              <a:buFontTx/>
              <a:buNone/>
              <a:defRPr sz="1800" b="1"/>
            </a:lvl1pPr>
            <a:lvl2pPr marL="457200" indent="0">
              <a:buFontTx/>
              <a:buNone/>
              <a:defRPr b="1"/>
            </a:lvl2pPr>
            <a:lvl3pPr marL="914400" indent="0">
              <a:buFontTx/>
              <a:buNone/>
              <a:defRPr b="1"/>
            </a:lvl3pPr>
            <a:lvl4pPr marL="1371600" indent="0">
              <a:buFontTx/>
              <a:buNone/>
              <a:defRPr b="1"/>
            </a:lvl4pPr>
            <a:lvl5pPr marL="1828800" indent="0">
              <a:buFontTx/>
              <a:buNone/>
              <a:defRPr b="1"/>
            </a:lvl5pPr>
          </a:lstStyle>
          <a:p>
            <a:pPr lvl="0"/>
            <a:r>
              <a:rPr lang="ru-RU" dirty="0" smtClean="0"/>
              <a:t>Образец Подзаголовка</a:t>
            </a:r>
            <a:endParaRPr lang="ru-RU" dirty="0"/>
          </a:p>
        </p:txBody>
      </p:sp>
      <p:sp>
        <p:nvSpPr>
          <p:cNvPr id="24" name="Текст 23"/>
          <p:cNvSpPr>
            <a:spLocks noGrp="1"/>
          </p:cNvSpPr>
          <p:nvPr>
            <p:ph type="body" sz="quarter" idx="36"/>
          </p:nvPr>
        </p:nvSpPr>
        <p:spPr>
          <a:xfrm>
            <a:off x="434977" y="2311936"/>
            <a:ext cx="5357813" cy="1423988"/>
          </a:xfrm>
        </p:spPr>
        <p:txBody>
          <a:bodyPr lIns="0" tIns="0" rIns="0" bIns="0">
            <a:noAutofit/>
          </a:bodyPr>
          <a:lstStyle>
            <a:lvl1pPr marL="0" indent="0">
              <a:buFontTx/>
              <a:buNone/>
              <a:defRPr sz="1400">
                <a:solidFill>
                  <a:schemeClr val="accent4"/>
                </a:solidFill>
              </a:defRPr>
            </a:lvl1pPr>
            <a:lvl2pPr marL="457200" indent="0">
              <a:buFontTx/>
              <a:buNone/>
              <a:defRPr>
                <a:solidFill>
                  <a:schemeClr val="accent4"/>
                </a:solidFill>
              </a:defRPr>
            </a:lvl2pPr>
            <a:lvl3pPr marL="914400" indent="0">
              <a:buFontTx/>
              <a:buNone/>
              <a:defRPr>
                <a:solidFill>
                  <a:schemeClr val="accent4"/>
                </a:solidFill>
              </a:defRPr>
            </a:lvl3pPr>
            <a:lvl4pPr marL="1371600" indent="0">
              <a:buFontTx/>
              <a:buNone/>
              <a:defRPr>
                <a:solidFill>
                  <a:schemeClr val="accent4"/>
                </a:solidFill>
              </a:defRPr>
            </a:lvl4pPr>
            <a:lvl5pPr marL="1828800" indent="0">
              <a:buFontTx/>
              <a:buNone/>
              <a:defRPr>
                <a:solidFill>
                  <a:schemeClr val="accent4"/>
                </a:solidFill>
              </a:defRPr>
            </a:lvl5pPr>
          </a:lstStyle>
          <a:p>
            <a:pPr lvl="0"/>
            <a:r>
              <a:rPr lang="ru-RU" dirty="0" smtClean="0"/>
              <a:t>Образец текста</a:t>
            </a:r>
          </a:p>
        </p:txBody>
      </p:sp>
      <p:sp>
        <p:nvSpPr>
          <p:cNvPr id="25" name="Текст 23"/>
          <p:cNvSpPr>
            <a:spLocks noGrp="1"/>
          </p:cNvSpPr>
          <p:nvPr>
            <p:ph type="body" sz="quarter" idx="37"/>
          </p:nvPr>
        </p:nvSpPr>
        <p:spPr>
          <a:xfrm>
            <a:off x="6396037" y="2311936"/>
            <a:ext cx="5357813" cy="1423988"/>
          </a:xfrm>
        </p:spPr>
        <p:txBody>
          <a:bodyPr lIns="0" tIns="0" rIns="0" bIns="0">
            <a:noAutofit/>
          </a:bodyPr>
          <a:lstStyle>
            <a:lvl1pPr marL="0" indent="0">
              <a:buFontTx/>
              <a:buNone/>
              <a:defRPr sz="1400">
                <a:solidFill>
                  <a:schemeClr val="accent4"/>
                </a:solidFill>
              </a:defRPr>
            </a:lvl1pPr>
            <a:lvl2pPr marL="457200" indent="0">
              <a:buFontTx/>
              <a:buNone/>
              <a:defRPr>
                <a:solidFill>
                  <a:schemeClr val="accent4"/>
                </a:solidFill>
              </a:defRPr>
            </a:lvl2pPr>
            <a:lvl3pPr marL="914400" indent="0">
              <a:buFontTx/>
              <a:buNone/>
              <a:defRPr>
                <a:solidFill>
                  <a:schemeClr val="accent4"/>
                </a:solidFill>
              </a:defRPr>
            </a:lvl3pPr>
            <a:lvl4pPr marL="1371600" indent="0">
              <a:buFontTx/>
              <a:buNone/>
              <a:defRPr>
                <a:solidFill>
                  <a:schemeClr val="accent4"/>
                </a:solidFill>
              </a:defRPr>
            </a:lvl4pPr>
            <a:lvl5pPr marL="1828800" indent="0">
              <a:buFontTx/>
              <a:buNone/>
              <a:defRPr>
                <a:solidFill>
                  <a:schemeClr val="accent4"/>
                </a:solidFill>
              </a:defRPr>
            </a:lvl5pPr>
          </a:lstStyle>
          <a:p>
            <a:pPr lvl="0"/>
            <a:r>
              <a:rPr lang="ru-RU" dirty="0" smtClean="0"/>
              <a:t>Образец текста</a:t>
            </a:r>
          </a:p>
        </p:txBody>
      </p:sp>
      <p:sp>
        <p:nvSpPr>
          <p:cNvPr id="7" name="Заголовок 6"/>
          <p:cNvSpPr>
            <a:spLocks noGrp="1"/>
          </p:cNvSpPr>
          <p:nvPr>
            <p:ph type="title" hasCustomPrompt="1"/>
          </p:nvPr>
        </p:nvSpPr>
        <p:spPr/>
        <p:txBody>
          <a:bodyPr/>
          <a:lstStyle/>
          <a:p>
            <a:r>
              <a:rPr lang="ru-RU" dirty="0" smtClean="0"/>
              <a:t>Образец Заголовка</a:t>
            </a:r>
            <a:endParaRPr lang="ru-RU" dirty="0"/>
          </a:p>
        </p:txBody>
      </p:sp>
    </p:spTree>
    <p:extLst>
      <p:ext uri="{BB962C8B-B14F-4D97-AF65-F5344CB8AC3E}">
        <p14:creationId xmlns:p14="http://schemas.microsoft.com/office/powerpoint/2010/main" val="247046233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acts about us">
    <p:spTree>
      <p:nvGrpSpPr>
        <p:cNvPr id="1" name=""/>
        <p:cNvGrpSpPr/>
        <p:nvPr/>
      </p:nvGrpSpPr>
      <p:grpSpPr>
        <a:xfrm>
          <a:off x="0" y="0"/>
          <a:ext cx="0" cy="0"/>
          <a:chOff x="0" y="0"/>
          <a:chExt cx="0" cy="0"/>
        </a:xfrm>
      </p:grpSpPr>
      <p:sp>
        <p:nvSpPr>
          <p:cNvPr id="4" name="Дата 3"/>
          <p:cNvSpPr>
            <a:spLocks noGrp="1"/>
          </p:cNvSpPr>
          <p:nvPr>
            <p:ph type="dt" sz="half" idx="10"/>
          </p:nvPr>
        </p:nvSpPr>
        <p:spPr/>
        <p:txBody>
          <a:bodyPr/>
          <a:lstStyle/>
          <a:p>
            <a:fld id="{5473AA58-C717-490D-9EAD-C2486821BB2A}" type="datetimeFigureOut">
              <a:rPr lang="ru-RU" smtClean="0"/>
              <a:t>21.04.2018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105C08D-A2BB-4D6F-92A2-2CA9551ABFC2}" type="slidenum">
              <a:rPr lang="ru-RU" smtClean="0"/>
              <a:t>‹#›</a:t>
            </a:fld>
            <a:endParaRPr lang="ru-RU"/>
          </a:p>
        </p:txBody>
      </p:sp>
      <p:sp>
        <p:nvSpPr>
          <p:cNvPr id="7" name="Рисунок 9"/>
          <p:cNvSpPr>
            <a:spLocks noGrp="1"/>
          </p:cNvSpPr>
          <p:nvPr>
            <p:ph type="pic" sz="quarter" idx="18"/>
          </p:nvPr>
        </p:nvSpPr>
        <p:spPr>
          <a:xfrm>
            <a:off x="434976" y="1340147"/>
            <a:ext cx="1676400" cy="1116173"/>
          </a:xfrm>
        </p:spPr>
        <p:txBody>
          <a:bodyPr/>
          <a:lstStyle>
            <a:lvl1pPr marL="0" indent="0">
              <a:buNone/>
              <a:defRPr/>
            </a:lvl1pPr>
          </a:lstStyle>
          <a:p>
            <a:endParaRPr lang="ru-RU" dirty="0"/>
          </a:p>
        </p:txBody>
      </p:sp>
      <p:sp>
        <p:nvSpPr>
          <p:cNvPr id="9" name="Рисунок 9"/>
          <p:cNvSpPr>
            <a:spLocks noGrp="1"/>
          </p:cNvSpPr>
          <p:nvPr>
            <p:ph type="pic" sz="quarter" idx="26"/>
          </p:nvPr>
        </p:nvSpPr>
        <p:spPr>
          <a:xfrm>
            <a:off x="4360733" y="1340147"/>
            <a:ext cx="1676401" cy="1116173"/>
          </a:xfrm>
        </p:spPr>
        <p:txBody>
          <a:bodyPr/>
          <a:lstStyle>
            <a:lvl1pPr marL="0" indent="0">
              <a:buFontTx/>
              <a:buNone/>
              <a:defRPr/>
            </a:lvl1pPr>
          </a:lstStyle>
          <a:p>
            <a:endParaRPr lang="ru-RU"/>
          </a:p>
        </p:txBody>
      </p:sp>
      <p:sp>
        <p:nvSpPr>
          <p:cNvPr id="11" name="Рисунок 9"/>
          <p:cNvSpPr>
            <a:spLocks noGrp="1"/>
          </p:cNvSpPr>
          <p:nvPr>
            <p:ph type="pic" sz="quarter" idx="28"/>
          </p:nvPr>
        </p:nvSpPr>
        <p:spPr>
          <a:xfrm>
            <a:off x="8286492" y="1340147"/>
            <a:ext cx="1676401" cy="1116173"/>
          </a:xfrm>
        </p:spPr>
        <p:txBody>
          <a:bodyPr/>
          <a:lstStyle>
            <a:lvl1pPr marL="0" indent="0">
              <a:buFontTx/>
              <a:buNone/>
              <a:defRPr/>
            </a:lvl1pPr>
          </a:lstStyle>
          <a:p>
            <a:endParaRPr lang="ru-RU"/>
          </a:p>
        </p:txBody>
      </p:sp>
      <p:sp>
        <p:nvSpPr>
          <p:cNvPr id="12" name="Текст 6"/>
          <p:cNvSpPr>
            <a:spLocks noGrp="1"/>
          </p:cNvSpPr>
          <p:nvPr>
            <p:ph type="body" sz="quarter" idx="30" hasCustomPrompt="1"/>
          </p:nvPr>
        </p:nvSpPr>
        <p:spPr>
          <a:xfrm>
            <a:off x="434975" y="2756430"/>
            <a:ext cx="2736252" cy="1231106"/>
          </a:xfrm>
        </p:spPr>
        <p:txBody>
          <a:bodyPr wrap="square" lIns="0" tIns="0" rIns="0" bIns="0">
            <a:spAutoFit/>
          </a:bodyPr>
          <a:lstStyle>
            <a:lvl1pPr marL="0" indent="0">
              <a:lnSpc>
                <a:spcPct val="100000"/>
              </a:lnSpc>
              <a:spcBef>
                <a:spcPts val="600"/>
              </a:spcBef>
              <a:buFontTx/>
              <a:buNone/>
              <a:defRPr sz="1200" b="0" baseline="0">
                <a:solidFill>
                  <a:schemeClr val="accent4"/>
                </a:solidFill>
                <a:latin typeface="+mn-lt"/>
              </a:defRPr>
            </a:lvl1pPr>
          </a:lstStyle>
          <a:p>
            <a:pPr lvl="0"/>
            <a:r>
              <a:rPr lang="en-US" dirty="0" smtClean="0"/>
              <a:t>Text</a:t>
            </a:r>
          </a:p>
          <a:p>
            <a:pPr lvl="0"/>
            <a:endParaRPr lang="en-US" dirty="0" smtClean="0"/>
          </a:p>
          <a:p>
            <a:pPr lvl="0"/>
            <a:r>
              <a:rPr lang="en-US" dirty="0" smtClean="0"/>
              <a:t>Text</a:t>
            </a:r>
          </a:p>
          <a:p>
            <a:pPr lvl="0"/>
            <a:endParaRPr lang="en-US" dirty="0" smtClean="0"/>
          </a:p>
          <a:p>
            <a:pPr lvl="0"/>
            <a:r>
              <a:rPr lang="en-US" dirty="0" smtClean="0"/>
              <a:t>Text</a:t>
            </a:r>
            <a:endParaRPr lang="ru-RU" dirty="0" smtClean="0"/>
          </a:p>
        </p:txBody>
      </p:sp>
      <p:sp>
        <p:nvSpPr>
          <p:cNvPr id="17" name="Текст 6"/>
          <p:cNvSpPr>
            <a:spLocks noGrp="1"/>
          </p:cNvSpPr>
          <p:nvPr>
            <p:ph type="body" sz="quarter" idx="35" hasCustomPrompt="1"/>
          </p:nvPr>
        </p:nvSpPr>
        <p:spPr>
          <a:xfrm>
            <a:off x="8286492" y="2756430"/>
            <a:ext cx="2736252" cy="1231106"/>
          </a:xfrm>
        </p:spPr>
        <p:txBody>
          <a:bodyPr wrap="square" lIns="0" tIns="0" rIns="0" bIns="0">
            <a:spAutoFit/>
          </a:bodyPr>
          <a:lstStyle>
            <a:lvl1pPr marL="0" indent="0">
              <a:lnSpc>
                <a:spcPct val="100000"/>
              </a:lnSpc>
              <a:spcBef>
                <a:spcPts val="600"/>
              </a:spcBef>
              <a:buFontTx/>
              <a:buNone/>
              <a:defRPr sz="1200" b="0" baseline="0">
                <a:solidFill>
                  <a:schemeClr val="accent4"/>
                </a:solidFill>
                <a:latin typeface="+mn-lt"/>
              </a:defRPr>
            </a:lvl1pPr>
          </a:lstStyle>
          <a:p>
            <a:pPr lvl="0"/>
            <a:r>
              <a:rPr lang="en-US" dirty="0" smtClean="0"/>
              <a:t>Text</a:t>
            </a:r>
          </a:p>
          <a:p>
            <a:pPr lvl="0"/>
            <a:endParaRPr lang="en-US" dirty="0" smtClean="0"/>
          </a:p>
          <a:p>
            <a:pPr lvl="0"/>
            <a:r>
              <a:rPr lang="en-US" dirty="0" smtClean="0"/>
              <a:t>Text</a:t>
            </a:r>
          </a:p>
          <a:p>
            <a:pPr lvl="0"/>
            <a:endParaRPr lang="en-US" dirty="0" smtClean="0"/>
          </a:p>
          <a:p>
            <a:pPr lvl="0"/>
            <a:r>
              <a:rPr lang="en-US" dirty="0" smtClean="0"/>
              <a:t>Text</a:t>
            </a:r>
            <a:endParaRPr lang="ru-RU" dirty="0" smtClean="0"/>
          </a:p>
        </p:txBody>
      </p:sp>
      <p:sp>
        <p:nvSpPr>
          <p:cNvPr id="18" name="Текст 6"/>
          <p:cNvSpPr>
            <a:spLocks noGrp="1"/>
          </p:cNvSpPr>
          <p:nvPr>
            <p:ph type="body" sz="quarter" idx="36" hasCustomPrompt="1"/>
          </p:nvPr>
        </p:nvSpPr>
        <p:spPr>
          <a:xfrm>
            <a:off x="4360733" y="2756430"/>
            <a:ext cx="2736252" cy="1231106"/>
          </a:xfrm>
        </p:spPr>
        <p:txBody>
          <a:bodyPr wrap="square" lIns="0" tIns="0" rIns="0" bIns="0">
            <a:spAutoFit/>
          </a:bodyPr>
          <a:lstStyle>
            <a:lvl1pPr marL="0" indent="0">
              <a:lnSpc>
                <a:spcPct val="100000"/>
              </a:lnSpc>
              <a:spcBef>
                <a:spcPts val="600"/>
              </a:spcBef>
              <a:buFontTx/>
              <a:buNone/>
              <a:defRPr sz="1200" b="0" baseline="0">
                <a:solidFill>
                  <a:schemeClr val="accent4"/>
                </a:solidFill>
                <a:latin typeface="+mn-lt"/>
              </a:defRPr>
            </a:lvl1pPr>
          </a:lstStyle>
          <a:p>
            <a:pPr lvl="0"/>
            <a:r>
              <a:rPr lang="en-US" dirty="0" smtClean="0"/>
              <a:t>Text</a:t>
            </a:r>
          </a:p>
          <a:p>
            <a:pPr lvl="0"/>
            <a:endParaRPr lang="en-US" dirty="0" smtClean="0"/>
          </a:p>
          <a:p>
            <a:pPr lvl="0"/>
            <a:r>
              <a:rPr lang="en-US" dirty="0" smtClean="0"/>
              <a:t>Text</a:t>
            </a:r>
          </a:p>
          <a:p>
            <a:pPr lvl="0"/>
            <a:endParaRPr lang="en-US" dirty="0" smtClean="0"/>
          </a:p>
          <a:p>
            <a:pPr lvl="0"/>
            <a:r>
              <a:rPr lang="en-US" dirty="0" smtClean="0"/>
              <a:t>Text</a:t>
            </a:r>
            <a:endParaRPr lang="ru-RU" dirty="0" smtClean="0"/>
          </a:p>
        </p:txBody>
      </p:sp>
      <p:sp>
        <p:nvSpPr>
          <p:cNvPr id="3" name="Заголовок 2"/>
          <p:cNvSpPr>
            <a:spLocks noGrp="1"/>
          </p:cNvSpPr>
          <p:nvPr>
            <p:ph type="title" hasCustomPrompt="1"/>
          </p:nvPr>
        </p:nvSpPr>
        <p:spPr/>
        <p:txBody>
          <a:bodyPr/>
          <a:lstStyle/>
          <a:p>
            <a:r>
              <a:rPr lang="ru-RU" dirty="0" smtClean="0"/>
              <a:t>Образец Заголовка</a:t>
            </a:r>
            <a:endParaRPr lang="ru-RU" dirty="0"/>
          </a:p>
        </p:txBody>
      </p:sp>
    </p:spTree>
    <p:extLst>
      <p:ext uri="{BB962C8B-B14F-4D97-AF65-F5344CB8AC3E}">
        <p14:creationId xmlns:p14="http://schemas.microsoft.com/office/powerpoint/2010/main" val="280776900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ur principles">
    <p:spTree>
      <p:nvGrpSpPr>
        <p:cNvPr id="1" name=""/>
        <p:cNvGrpSpPr/>
        <p:nvPr/>
      </p:nvGrpSpPr>
      <p:grpSpPr>
        <a:xfrm>
          <a:off x="0" y="0"/>
          <a:ext cx="0" cy="0"/>
          <a:chOff x="0" y="0"/>
          <a:chExt cx="0" cy="0"/>
        </a:xfrm>
      </p:grpSpPr>
      <p:sp>
        <p:nvSpPr>
          <p:cNvPr id="4" name="Дата 3"/>
          <p:cNvSpPr>
            <a:spLocks noGrp="1"/>
          </p:cNvSpPr>
          <p:nvPr>
            <p:ph type="dt" sz="half" idx="10"/>
          </p:nvPr>
        </p:nvSpPr>
        <p:spPr/>
        <p:txBody>
          <a:bodyPr/>
          <a:lstStyle/>
          <a:p>
            <a:fld id="{5473AA58-C717-490D-9EAD-C2486821BB2A}" type="datetimeFigureOut">
              <a:rPr lang="ru-RU" smtClean="0"/>
              <a:t>21.04.2018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105C08D-A2BB-4D6F-92A2-2CA9551ABFC2}" type="slidenum">
              <a:rPr lang="ru-RU" smtClean="0"/>
              <a:t>‹#›</a:t>
            </a:fld>
            <a:endParaRPr lang="ru-RU"/>
          </a:p>
        </p:txBody>
      </p:sp>
      <p:sp>
        <p:nvSpPr>
          <p:cNvPr id="7" name="Рисунок 9"/>
          <p:cNvSpPr>
            <a:spLocks noGrp="1"/>
          </p:cNvSpPr>
          <p:nvPr>
            <p:ph type="pic" sz="quarter" idx="18"/>
          </p:nvPr>
        </p:nvSpPr>
        <p:spPr>
          <a:xfrm>
            <a:off x="434976" y="1441170"/>
            <a:ext cx="3197226" cy="2148119"/>
          </a:xfrm>
        </p:spPr>
        <p:txBody>
          <a:bodyPr/>
          <a:lstStyle>
            <a:lvl1pPr marL="0" indent="0">
              <a:buNone/>
              <a:defRPr/>
            </a:lvl1pPr>
          </a:lstStyle>
          <a:p>
            <a:endParaRPr lang="ru-RU" dirty="0"/>
          </a:p>
        </p:txBody>
      </p:sp>
      <p:sp>
        <p:nvSpPr>
          <p:cNvPr id="9" name="Рисунок 9"/>
          <p:cNvSpPr>
            <a:spLocks noGrp="1"/>
          </p:cNvSpPr>
          <p:nvPr>
            <p:ph type="pic" sz="quarter" idx="26"/>
          </p:nvPr>
        </p:nvSpPr>
        <p:spPr>
          <a:xfrm>
            <a:off x="4495800" y="1441170"/>
            <a:ext cx="3197226" cy="2148119"/>
          </a:xfrm>
        </p:spPr>
        <p:txBody>
          <a:bodyPr/>
          <a:lstStyle>
            <a:lvl1pPr marL="0" indent="0">
              <a:buFontTx/>
              <a:buNone/>
              <a:defRPr/>
            </a:lvl1pPr>
          </a:lstStyle>
          <a:p>
            <a:endParaRPr lang="ru-RU"/>
          </a:p>
        </p:txBody>
      </p:sp>
      <p:sp>
        <p:nvSpPr>
          <p:cNvPr id="11" name="Рисунок 9"/>
          <p:cNvSpPr>
            <a:spLocks noGrp="1"/>
          </p:cNvSpPr>
          <p:nvPr>
            <p:ph type="pic" sz="quarter" idx="28"/>
          </p:nvPr>
        </p:nvSpPr>
        <p:spPr>
          <a:xfrm>
            <a:off x="8556624" y="1441170"/>
            <a:ext cx="3197226" cy="2148119"/>
          </a:xfrm>
        </p:spPr>
        <p:txBody>
          <a:bodyPr/>
          <a:lstStyle>
            <a:lvl1pPr marL="0" indent="0">
              <a:buFontTx/>
              <a:buNone/>
              <a:defRPr/>
            </a:lvl1pPr>
          </a:lstStyle>
          <a:p>
            <a:endParaRPr lang="ru-RU"/>
          </a:p>
        </p:txBody>
      </p:sp>
      <p:sp>
        <p:nvSpPr>
          <p:cNvPr id="12" name="Текст 6"/>
          <p:cNvSpPr>
            <a:spLocks noGrp="1"/>
          </p:cNvSpPr>
          <p:nvPr>
            <p:ph type="body" sz="quarter" idx="30" hasCustomPrompt="1"/>
          </p:nvPr>
        </p:nvSpPr>
        <p:spPr>
          <a:xfrm>
            <a:off x="434976" y="3903615"/>
            <a:ext cx="3197226" cy="246221"/>
          </a:xfrm>
        </p:spPr>
        <p:txBody>
          <a:bodyPr wrap="square" lIns="0" tIns="0" rIns="0" bIns="0">
            <a:spAutoFit/>
          </a:bodyPr>
          <a:lstStyle>
            <a:lvl1pPr marL="0" indent="0">
              <a:lnSpc>
                <a:spcPct val="100000"/>
              </a:lnSpc>
              <a:buFontTx/>
              <a:buNone/>
              <a:defRPr sz="1600" b="0" baseline="0">
                <a:solidFill>
                  <a:schemeClr val="accent4"/>
                </a:solidFill>
                <a:latin typeface="+mn-lt"/>
              </a:defRPr>
            </a:lvl1pPr>
          </a:lstStyle>
          <a:p>
            <a:pPr lvl="0"/>
            <a:r>
              <a:rPr lang="en-US" dirty="0" smtClean="0"/>
              <a:t>Text</a:t>
            </a:r>
            <a:endParaRPr lang="ru-RU" dirty="0" smtClean="0"/>
          </a:p>
        </p:txBody>
      </p:sp>
      <p:sp>
        <p:nvSpPr>
          <p:cNvPr id="14" name="Текст 6"/>
          <p:cNvSpPr>
            <a:spLocks noGrp="1"/>
          </p:cNvSpPr>
          <p:nvPr>
            <p:ph type="body" sz="quarter" idx="32" hasCustomPrompt="1"/>
          </p:nvPr>
        </p:nvSpPr>
        <p:spPr>
          <a:xfrm>
            <a:off x="4495800" y="3903615"/>
            <a:ext cx="3197226" cy="246221"/>
          </a:xfrm>
        </p:spPr>
        <p:txBody>
          <a:bodyPr wrap="square" lIns="0" tIns="0" rIns="0" bIns="0">
            <a:spAutoFit/>
          </a:bodyPr>
          <a:lstStyle>
            <a:lvl1pPr marL="0" indent="0">
              <a:lnSpc>
                <a:spcPct val="100000"/>
              </a:lnSpc>
              <a:buFontTx/>
              <a:buNone/>
              <a:defRPr sz="1600" b="0" baseline="0">
                <a:solidFill>
                  <a:schemeClr val="accent4"/>
                </a:solidFill>
                <a:latin typeface="+mn-lt"/>
              </a:defRPr>
            </a:lvl1pPr>
          </a:lstStyle>
          <a:p>
            <a:pPr lvl="0"/>
            <a:r>
              <a:rPr lang="en-US" dirty="0" smtClean="0"/>
              <a:t>Text</a:t>
            </a:r>
            <a:endParaRPr lang="ru-RU" dirty="0" smtClean="0"/>
          </a:p>
        </p:txBody>
      </p:sp>
      <p:sp>
        <p:nvSpPr>
          <p:cNvPr id="16" name="Текст 6"/>
          <p:cNvSpPr>
            <a:spLocks noGrp="1"/>
          </p:cNvSpPr>
          <p:nvPr>
            <p:ph type="body" sz="quarter" idx="34" hasCustomPrompt="1"/>
          </p:nvPr>
        </p:nvSpPr>
        <p:spPr>
          <a:xfrm>
            <a:off x="8556624" y="3903615"/>
            <a:ext cx="3197226" cy="246221"/>
          </a:xfrm>
        </p:spPr>
        <p:txBody>
          <a:bodyPr wrap="square" lIns="0" tIns="0" rIns="0" bIns="0">
            <a:spAutoFit/>
          </a:bodyPr>
          <a:lstStyle>
            <a:lvl1pPr marL="0" indent="0">
              <a:lnSpc>
                <a:spcPct val="100000"/>
              </a:lnSpc>
              <a:buFontTx/>
              <a:buNone/>
              <a:defRPr sz="1600" b="0" baseline="0">
                <a:solidFill>
                  <a:schemeClr val="accent4"/>
                </a:solidFill>
                <a:latin typeface="+mn-lt"/>
              </a:defRPr>
            </a:lvl1pPr>
          </a:lstStyle>
          <a:p>
            <a:pPr lvl="0"/>
            <a:r>
              <a:rPr lang="en-US" dirty="0" smtClean="0"/>
              <a:t>Text</a:t>
            </a:r>
            <a:endParaRPr lang="ru-RU" dirty="0" smtClean="0"/>
          </a:p>
        </p:txBody>
      </p:sp>
      <p:sp>
        <p:nvSpPr>
          <p:cNvPr id="3" name="Заголовок 2"/>
          <p:cNvSpPr>
            <a:spLocks noGrp="1"/>
          </p:cNvSpPr>
          <p:nvPr>
            <p:ph type="title" hasCustomPrompt="1"/>
          </p:nvPr>
        </p:nvSpPr>
        <p:spPr/>
        <p:txBody>
          <a:bodyPr/>
          <a:lstStyle/>
          <a:p>
            <a:r>
              <a:rPr lang="ru-RU" dirty="0" smtClean="0"/>
              <a:t>Образец Заголовка</a:t>
            </a:r>
            <a:endParaRPr lang="ru-RU" dirty="0"/>
          </a:p>
        </p:txBody>
      </p:sp>
    </p:spTree>
    <p:extLst>
      <p:ext uri="{BB962C8B-B14F-4D97-AF65-F5344CB8AC3E}">
        <p14:creationId xmlns:p14="http://schemas.microsoft.com/office/powerpoint/2010/main" val="48962196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ur principles - icons">
    <p:spTree>
      <p:nvGrpSpPr>
        <p:cNvPr id="1" name=""/>
        <p:cNvGrpSpPr/>
        <p:nvPr/>
      </p:nvGrpSpPr>
      <p:grpSpPr>
        <a:xfrm>
          <a:off x="0" y="0"/>
          <a:ext cx="0" cy="0"/>
          <a:chOff x="0" y="0"/>
          <a:chExt cx="0" cy="0"/>
        </a:xfrm>
      </p:grpSpPr>
      <p:sp>
        <p:nvSpPr>
          <p:cNvPr id="4" name="Дата 3"/>
          <p:cNvSpPr>
            <a:spLocks noGrp="1"/>
          </p:cNvSpPr>
          <p:nvPr>
            <p:ph type="dt" sz="half" idx="10"/>
          </p:nvPr>
        </p:nvSpPr>
        <p:spPr/>
        <p:txBody>
          <a:bodyPr/>
          <a:lstStyle/>
          <a:p>
            <a:fld id="{5473AA58-C717-490D-9EAD-C2486821BB2A}" type="datetimeFigureOut">
              <a:rPr lang="ru-RU" smtClean="0"/>
              <a:t>21.04.2018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105C08D-A2BB-4D6F-92A2-2CA9551ABFC2}" type="slidenum">
              <a:rPr lang="ru-RU" smtClean="0"/>
              <a:t>‹#›</a:t>
            </a:fld>
            <a:endParaRPr lang="ru-RU"/>
          </a:p>
        </p:txBody>
      </p:sp>
      <p:sp>
        <p:nvSpPr>
          <p:cNvPr id="7" name="Рисунок 9"/>
          <p:cNvSpPr>
            <a:spLocks noGrp="1"/>
          </p:cNvSpPr>
          <p:nvPr>
            <p:ph type="pic" sz="quarter" idx="18"/>
          </p:nvPr>
        </p:nvSpPr>
        <p:spPr>
          <a:xfrm>
            <a:off x="434976" y="1963457"/>
            <a:ext cx="1931081" cy="1116173"/>
          </a:xfrm>
        </p:spPr>
        <p:txBody>
          <a:bodyPr/>
          <a:lstStyle>
            <a:lvl1pPr marL="0" indent="0">
              <a:buNone/>
              <a:defRPr/>
            </a:lvl1pPr>
          </a:lstStyle>
          <a:p>
            <a:endParaRPr lang="ru-RU" dirty="0"/>
          </a:p>
        </p:txBody>
      </p:sp>
      <p:sp>
        <p:nvSpPr>
          <p:cNvPr id="8" name="Рисунок 9"/>
          <p:cNvSpPr>
            <a:spLocks noGrp="1"/>
          </p:cNvSpPr>
          <p:nvPr>
            <p:ph type="pic" sz="quarter" idx="25"/>
          </p:nvPr>
        </p:nvSpPr>
        <p:spPr>
          <a:xfrm>
            <a:off x="2781924" y="1963457"/>
            <a:ext cx="1931081" cy="1116173"/>
          </a:xfrm>
        </p:spPr>
        <p:txBody>
          <a:bodyPr/>
          <a:lstStyle>
            <a:lvl1pPr marL="0" indent="0">
              <a:buFontTx/>
              <a:buNone/>
              <a:defRPr/>
            </a:lvl1pPr>
          </a:lstStyle>
          <a:p>
            <a:endParaRPr lang="ru-RU" dirty="0"/>
          </a:p>
        </p:txBody>
      </p:sp>
      <p:sp>
        <p:nvSpPr>
          <p:cNvPr id="9" name="Рисунок 9"/>
          <p:cNvSpPr>
            <a:spLocks noGrp="1"/>
          </p:cNvSpPr>
          <p:nvPr>
            <p:ph type="pic" sz="quarter" idx="26"/>
          </p:nvPr>
        </p:nvSpPr>
        <p:spPr>
          <a:xfrm>
            <a:off x="5128872" y="1963457"/>
            <a:ext cx="1931081" cy="1116173"/>
          </a:xfrm>
        </p:spPr>
        <p:txBody>
          <a:bodyPr/>
          <a:lstStyle>
            <a:lvl1pPr marL="0" indent="0">
              <a:buFontTx/>
              <a:buNone/>
              <a:defRPr/>
            </a:lvl1pPr>
          </a:lstStyle>
          <a:p>
            <a:endParaRPr lang="ru-RU"/>
          </a:p>
        </p:txBody>
      </p:sp>
      <p:sp>
        <p:nvSpPr>
          <p:cNvPr id="10" name="Рисунок 9"/>
          <p:cNvSpPr>
            <a:spLocks noGrp="1"/>
          </p:cNvSpPr>
          <p:nvPr>
            <p:ph type="pic" sz="quarter" idx="27"/>
          </p:nvPr>
        </p:nvSpPr>
        <p:spPr>
          <a:xfrm>
            <a:off x="7475820" y="1963457"/>
            <a:ext cx="1931081" cy="1116173"/>
          </a:xfrm>
        </p:spPr>
        <p:txBody>
          <a:bodyPr/>
          <a:lstStyle>
            <a:lvl1pPr marL="0" indent="0">
              <a:buFontTx/>
              <a:buNone/>
              <a:defRPr/>
            </a:lvl1pPr>
          </a:lstStyle>
          <a:p>
            <a:endParaRPr lang="ru-RU"/>
          </a:p>
        </p:txBody>
      </p:sp>
      <p:sp>
        <p:nvSpPr>
          <p:cNvPr id="11" name="Рисунок 9"/>
          <p:cNvSpPr>
            <a:spLocks noGrp="1"/>
          </p:cNvSpPr>
          <p:nvPr>
            <p:ph type="pic" sz="quarter" idx="28"/>
          </p:nvPr>
        </p:nvSpPr>
        <p:spPr>
          <a:xfrm>
            <a:off x="9822769" y="1963457"/>
            <a:ext cx="1931081" cy="1116173"/>
          </a:xfrm>
        </p:spPr>
        <p:txBody>
          <a:bodyPr/>
          <a:lstStyle>
            <a:lvl1pPr marL="0" indent="0">
              <a:buFontTx/>
              <a:buNone/>
              <a:defRPr/>
            </a:lvl1pPr>
          </a:lstStyle>
          <a:p>
            <a:endParaRPr lang="ru-RU"/>
          </a:p>
        </p:txBody>
      </p:sp>
      <p:sp>
        <p:nvSpPr>
          <p:cNvPr id="12" name="Текст 6"/>
          <p:cNvSpPr>
            <a:spLocks noGrp="1"/>
          </p:cNvSpPr>
          <p:nvPr>
            <p:ph type="body" sz="quarter" idx="30" hasCustomPrompt="1"/>
          </p:nvPr>
        </p:nvSpPr>
        <p:spPr>
          <a:xfrm>
            <a:off x="434976" y="3379740"/>
            <a:ext cx="1931081" cy="215444"/>
          </a:xfrm>
        </p:spPr>
        <p:txBody>
          <a:bodyPr wrap="square" lIns="0" tIns="0" rIns="0" bIns="0">
            <a:spAutoFit/>
          </a:bodyPr>
          <a:lstStyle>
            <a:lvl1pPr marL="0" indent="0">
              <a:lnSpc>
                <a:spcPct val="100000"/>
              </a:lnSpc>
              <a:buFontTx/>
              <a:buNone/>
              <a:defRPr sz="1400" b="0" baseline="0">
                <a:solidFill>
                  <a:schemeClr val="accent4"/>
                </a:solidFill>
                <a:latin typeface="+mn-lt"/>
              </a:defRPr>
            </a:lvl1pPr>
          </a:lstStyle>
          <a:p>
            <a:pPr lvl="0"/>
            <a:r>
              <a:rPr lang="en-US" dirty="0" smtClean="0"/>
              <a:t>Text</a:t>
            </a:r>
            <a:endParaRPr lang="ru-RU" dirty="0" smtClean="0"/>
          </a:p>
        </p:txBody>
      </p:sp>
      <p:sp>
        <p:nvSpPr>
          <p:cNvPr id="13" name="Текст 6"/>
          <p:cNvSpPr>
            <a:spLocks noGrp="1"/>
          </p:cNvSpPr>
          <p:nvPr>
            <p:ph type="body" sz="quarter" idx="31" hasCustomPrompt="1"/>
          </p:nvPr>
        </p:nvSpPr>
        <p:spPr>
          <a:xfrm>
            <a:off x="2781924" y="3379740"/>
            <a:ext cx="1931081" cy="215444"/>
          </a:xfrm>
        </p:spPr>
        <p:txBody>
          <a:bodyPr wrap="square" lIns="0" tIns="0" rIns="0" bIns="0">
            <a:spAutoFit/>
          </a:bodyPr>
          <a:lstStyle>
            <a:lvl1pPr marL="0" indent="0">
              <a:lnSpc>
                <a:spcPct val="100000"/>
              </a:lnSpc>
              <a:buFontTx/>
              <a:buNone/>
              <a:defRPr sz="1400" b="0" baseline="0">
                <a:solidFill>
                  <a:schemeClr val="accent4"/>
                </a:solidFill>
                <a:latin typeface="+mn-lt"/>
              </a:defRPr>
            </a:lvl1pPr>
          </a:lstStyle>
          <a:p>
            <a:pPr lvl="0"/>
            <a:r>
              <a:rPr lang="en-US" dirty="0" smtClean="0"/>
              <a:t>Text</a:t>
            </a:r>
            <a:endParaRPr lang="ru-RU" dirty="0" smtClean="0"/>
          </a:p>
        </p:txBody>
      </p:sp>
      <p:sp>
        <p:nvSpPr>
          <p:cNvPr id="14" name="Текст 6"/>
          <p:cNvSpPr>
            <a:spLocks noGrp="1"/>
          </p:cNvSpPr>
          <p:nvPr>
            <p:ph type="body" sz="quarter" idx="32" hasCustomPrompt="1"/>
          </p:nvPr>
        </p:nvSpPr>
        <p:spPr>
          <a:xfrm>
            <a:off x="5128872" y="3379740"/>
            <a:ext cx="1931081" cy="215444"/>
          </a:xfrm>
        </p:spPr>
        <p:txBody>
          <a:bodyPr wrap="square" lIns="0" tIns="0" rIns="0" bIns="0">
            <a:spAutoFit/>
          </a:bodyPr>
          <a:lstStyle>
            <a:lvl1pPr marL="0" indent="0">
              <a:lnSpc>
                <a:spcPct val="100000"/>
              </a:lnSpc>
              <a:buFontTx/>
              <a:buNone/>
              <a:defRPr sz="1400" b="0" baseline="0">
                <a:solidFill>
                  <a:schemeClr val="accent4"/>
                </a:solidFill>
                <a:latin typeface="+mn-lt"/>
              </a:defRPr>
            </a:lvl1pPr>
          </a:lstStyle>
          <a:p>
            <a:pPr lvl="0"/>
            <a:r>
              <a:rPr lang="en-US" dirty="0" smtClean="0"/>
              <a:t>Text</a:t>
            </a:r>
            <a:endParaRPr lang="ru-RU" dirty="0" smtClean="0"/>
          </a:p>
        </p:txBody>
      </p:sp>
      <p:sp>
        <p:nvSpPr>
          <p:cNvPr id="15" name="Текст 6"/>
          <p:cNvSpPr>
            <a:spLocks noGrp="1"/>
          </p:cNvSpPr>
          <p:nvPr>
            <p:ph type="body" sz="quarter" idx="33" hasCustomPrompt="1"/>
          </p:nvPr>
        </p:nvSpPr>
        <p:spPr>
          <a:xfrm>
            <a:off x="7475820" y="3379740"/>
            <a:ext cx="1931081" cy="215444"/>
          </a:xfrm>
        </p:spPr>
        <p:txBody>
          <a:bodyPr wrap="square" lIns="0" tIns="0" rIns="0" bIns="0">
            <a:spAutoFit/>
          </a:bodyPr>
          <a:lstStyle>
            <a:lvl1pPr marL="0" indent="0">
              <a:lnSpc>
                <a:spcPct val="100000"/>
              </a:lnSpc>
              <a:buFontTx/>
              <a:buNone/>
              <a:defRPr sz="1400" b="0" baseline="0">
                <a:solidFill>
                  <a:schemeClr val="accent4"/>
                </a:solidFill>
                <a:latin typeface="+mn-lt"/>
              </a:defRPr>
            </a:lvl1pPr>
          </a:lstStyle>
          <a:p>
            <a:pPr lvl="0"/>
            <a:r>
              <a:rPr lang="en-US" dirty="0" smtClean="0"/>
              <a:t>Text</a:t>
            </a:r>
            <a:endParaRPr lang="ru-RU" dirty="0" smtClean="0"/>
          </a:p>
        </p:txBody>
      </p:sp>
      <p:sp>
        <p:nvSpPr>
          <p:cNvPr id="16" name="Текст 6"/>
          <p:cNvSpPr>
            <a:spLocks noGrp="1"/>
          </p:cNvSpPr>
          <p:nvPr>
            <p:ph type="body" sz="quarter" idx="34" hasCustomPrompt="1"/>
          </p:nvPr>
        </p:nvSpPr>
        <p:spPr>
          <a:xfrm>
            <a:off x="9822769" y="3379740"/>
            <a:ext cx="1931081" cy="215444"/>
          </a:xfrm>
        </p:spPr>
        <p:txBody>
          <a:bodyPr wrap="square" lIns="0" tIns="0" rIns="0" bIns="0">
            <a:spAutoFit/>
          </a:bodyPr>
          <a:lstStyle>
            <a:lvl1pPr marL="0" indent="0">
              <a:lnSpc>
                <a:spcPct val="100000"/>
              </a:lnSpc>
              <a:buFontTx/>
              <a:buNone/>
              <a:defRPr sz="1400" b="0" baseline="0">
                <a:solidFill>
                  <a:schemeClr val="accent4"/>
                </a:solidFill>
                <a:latin typeface="+mn-lt"/>
              </a:defRPr>
            </a:lvl1pPr>
          </a:lstStyle>
          <a:p>
            <a:pPr lvl="0"/>
            <a:r>
              <a:rPr lang="en-US" dirty="0" smtClean="0"/>
              <a:t>Text</a:t>
            </a:r>
            <a:endParaRPr lang="ru-RU" dirty="0" smtClean="0"/>
          </a:p>
        </p:txBody>
      </p:sp>
      <p:sp>
        <p:nvSpPr>
          <p:cNvPr id="3" name="Заголовок 2"/>
          <p:cNvSpPr>
            <a:spLocks noGrp="1"/>
          </p:cNvSpPr>
          <p:nvPr>
            <p:ph type="title" hasCustomPrompt="1"/>
          </p:nvPr>
        </p:nvSpPr>
        <p:spPr/>
        <p:txBody>
          <a:bodyPr/>
          <a:lstStyle/>
          <a:p>
            <a:r>
              <a:rPr lang="ru-RU" dirty="0" smtClean="0"/>
              <a:t>Образец Заголовка</a:t>
            </a:r>
            <a:endParaRPr lang="ru-RU" dirty="0"/>
          </a:p>
        </p:txBody>
      </p:sp>
    </p:spTree>
    <p:extLst>
      <p:ext uri="{BB962C8B-B14F-4D97-AF65-F5344CB8AC3E}">
        <p14:creationId xmlns:p14="http://schemas.microsoft.com/office/powerpoint/2010/main" val="136671547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RG Chart">
    <p:spTree>
      <p:nvGrpSpPr>
        <p:cNvPr id="1" name=""/>
        <p:cNvGrpSpPr/>
        <p:nvPr/>
      </p:nvGrpSpPr>
      <p:grpSpPr>
        <a:xfrm>
          <a:off x="0" y="0"/>
          <a:ext cx="0" cy="0"/>
          <a:chOff x="0" y="0"/>
          <a:chExt cx="0" cy="0"/>
        </a:xfrm>
      </p:grpSpPr>
      <p:sp>
        <p:nvSpPr>
          <p:cNvPr id="4" name="Дата 3"/>
          <p:cNvSpPr>
            <a:spLocks noGrp="1"/>
          </p:cNvSpPr>
          <p:nvPr>
            <p:ph type="dt" sz="half" idx="10"/>
          </p:nvPr>
        </p:nvSpPr>
        <p:spPr/>
        <p:txBody>
          <a:bodyPr/>
          <a:lstStyle/>
          <a:p>
            <a:fld id="{5473AA58-C717-490D-9EAD-C2486821BB2A}" type="datetimeFigureOut">
              <a:rPr lang="ru-RU" smtClean="0"/>
              <a:t>21.04.2018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105C08D-A2BB-4D6F-92A2-2CA9551ABFC2}" type="slidenum">
              <a:rPr lang="ru-RU" smtClean="0"/>
              <a:t>‹#›</a:t>
            </a:fld>
            <a:endParaRPr lang="ru-RU"/>
          </a:p>
        </p:txBody>
      </p:sp>
      <p:sp>
        <p:nvSpPr>
          <p:cNvPr id="176" name="Текст 6"/>
          <p:cNvSpPr>
            <a:spLocks noGrp="1"/>
          </p:cNvSpPr>
          <p:nvPr>
            <p:ph type="body" sz="quarter" idx="47" hasCustomPrompt="1"/>
          </p:nvPr>
        </p:nvSpPr>
        <p:spPr>
          <a:xfrm>
            <a:off x="5004903" y="1606856"/>
            <a:ext cx="2142022" cy="184666"/>
          </a:xfrm>
        </p:spPr>
        <p:txBody>
          <a:bodyPr wrap="square" lIns="0" tIns="0" rIns="0" bIns="0" anchor="t" anchorCtr="0">
            <a:spAutoFit/>
          </a:bodyPr>
          <a:lstStyle>
            <a:lvl1pPr marL="0" indent="0" algn="ctr">
              <a:lnSpc>
                <a:spcPct val="100000"/>
              </a:lnSpc>
              <a:buFontTx/>
              <a:buNone/>
              <a:defRPr sz="1200" b="1" baseline="0">
                <a:solidFill>
                  <a:schemeClr val="bg1"/>
                </a:solidFill>
                <a:latin typeface="+mn-lt"/>
              </a:defRPr>
            </a:lvl1pPr>
          </a:lstStyle>
          <a:p>
            <a:pPr lvl="0"/>
            <a:r>
              <a:rPr lang="en-US" dirty="0" smtClean="0"/>
              <a:t>Eugene Kaspersky</a:t>
            </a:r>
            <a:endParaRPr lang="ru-RU" dirty="0" smtClean="0"/>
          </a:p>
        </p:txBody>
      </p:sp>
      <p:sp>
        <p:nvSpPr>
          <p:cNvPr id="14" name="Текст 6"/>
          <p:cNvSpPr>
            <a:spLocks noGrp="1"/>
          </p:cNvSpPr>
          <p:nvPr>
            <p:ph type="body" sz="quarter" idx="50" hasCustomPrompt="1"/>
          </p:nvPr>
        </p:nvSpPr>
        <p:spPr>
          <a:xfrm>
            <a:off x="5004902" y="1848257"/>
            <a:ext cx="2142022" cy="169277"/>
          </a:xfrm>
        </p:spPr>
        <p:txBody>
          <a:bodyPr wrap="square" lIns="0" tIns="0" rIns="0" bIns="0" anchor="t" anchorCtr="0">
            <a:spAutoFit/>
          </a:bodyPr>
          <a:lstStyle>
            <a:lvl1pPr marL="0" indent="0" algn="ctr">
              <a:lnSpc>
                <a:spcPct val="100000"/>
              </a:lnSpc>
              <a:buFontTx/>
              <a:buNone/>
              <a:defRPr sz="1100" b="0" baseline="0">
                <a:solidFill>
                  <a:schemeClr val="accent5"/>
                </a:solidFill>
                <a:latin typeface="+mn-lt"/>
              </a:defRPr>
            </a:lvl1pPr>
          </a:lstStyle>
          <a:p>
            <a:pPr lvl="0"/>
            <a:r>
              <a:rPr lang="en-US" dirty="0" smtClean="0"/>
              <a:t>Chief Executive Officer</a:t>
            </a:r>
            <a:endParaRPr lang="ru-RU" dirty="0" smtClean="0"/>
          </a:p>
        </p:txBody>
      </p:sp>
      <p:sp>
        <p:nvSpPr>
          <p:cNvPr id="7" name="Рисунок 6"/>
          <p:cNvSpPr>
            <a:spLocks noGrp="1"/>
          </p:cNvSpPr>
          <p:nvPr>
            <p:ph type="pic" sz="quarter" idx="51"/>
          </p:nvPr>
        </p:nvSpPr>
        <p:spPr>
          <a:xfrm>
            <a:off x="5604426" y="563891"/>
            <a:ext cx="942975" cy="942975"/>
          </a:xfrm>
        </p:spPr>
        <p:txBody>
          <a:bodyPr>
            <a:normAutofit/>
          </a:bodyPr>
          <a:lstStyle>
            <a:lvl1pPr marL="0" indent="0">
              <a:buNone/>
              <a:defRPr sz="1200"/>
            </a:lvl1pPr>
          </a:lstStyle>
          <a:p>
            <a:endParaRPr lang="ru-RU" dirty="0"/>
          </a:p>
        </p:txBody>
      </p:sp>
      <p:sp>
        <p:nvSpPr>
          <p:cNvPr id="21" name="Текст 6"/>
          <p:cNvSpPr>
            <a:spLocks noGrp="1"/>
          </p:cNvSpPr>
          <p:nvPr>
            <p:ph type="body" sz="quarter" idx="52" hasCustomPrompt="1"/>
          </p:nvPr>
        </p:nvSpPr>
        <p:spPr>
          <a:xfrm>
            <a:off x="5004903" y="3527043"/>
            <a:ext cx="2142022" cy="184666"/>
          </a:xfrm>
        </p:spPr>
        <p:txBody>
          <a:bodyPr wrap="square" lIns="0" tIns="0" rIns="0" bIns="0" anchor="t" anchorCtr="0">
            <a:spAutoFit/>
          </a:bodyPr>
          <a:lstStyle>
            <a:lvl1pPr marL="0" indent="0" algn="ctr">
              <a:lnSpc>
                <a:spcPct val="100000"/>
              </a:lnSpc>
              <a:buFontTx/>
              <a:buNone/>
              <a:defRPr sz="1200" b="1" baseline="0">
                <a:solidFill>
                  <a:schemeClr val="bg1"/>
                </a:solidFill>
                <a:latin typeface="+mn-lt"/>
              </a:defRPr>
            </a:lvl1pPr>
          </a:lstStyle>
          <a:p>
            <a:pPr lvl="0"/>
            <a:r>
              <a:rPr lang="en-US" dirty="0" smtClean="0"/>
              <a:t>Alexey De-</a:t>
            </a:r>
            <a:r>
              <a:rPr lang="en-US" dirty="0" err="1" smtClean="0"/>
              <a:t>Monderik</a:t>
            </a:r>
            <a:endParaRPr lang="ru-RU" dirty="0" smtClean="0"/>
          </a:p>
        </p:txBody>
      </p:sp>
      <p:sp>
        <p:nvSpPr>
          <p:cNvPr id="22" name="Текст 6"/>
          <p:cNvSpPr>
            <a:spLocks noGrp="1"/>
          </p:cNvSpPr>
          <p:nvPr>
            <p:ph type="body" sz="quarter" idx="53" hasCustomPrompt="1"/>
          </p:nvPr>
        </p:nvSpPr>
        <p:spPr>
          <a:xfrm>
            <a:off x="5004902" y="3768444"/>
            <a:ext cx="2142022" cy="338554"/>
          </a:xfrm>
        </p:spPr>
        <p:txBody>
          <a:bodyPr wrap="square" lIns="0" tIns="0" rIns="0" bIns="0" anchor="t" anchorCtr="0">
            <a:spAutoFit/>
          </a:bodyPr>
          <a:lstStyle>
            <a:lvl1pPr marL="0" indent="0" algn="ctr">
              <a:lnSpc>
                <a:spcPct val="100000"/>
              </a:lnSpc>
              <a:spcBef>
                <a:spcPts val="200"/>
              </a:spcBef>
              <a:buFontTx/>
              <a:buNone/>
              <a:defRPr sz="1100" b="0" baseline="0">
                <a:solidFill>
                  <a:schemeClr val="accent5"/>
                </a:solidFill>
                <a:latin typeface="+mn-lt"/>
              </a:defRPr>
            </a:lvl1pPr>
          </a:lstStyle>
          <a:p>
            <a:pPr lvl="0"/>
            <a:r>
              <a:rPr lang="en-US" dirty="0" smtClean="0"/>
              <a:t>Chief Investment Officer, Corporate Advisor</a:t>
            </a:r>
            <a:endParaRPr lang="ru-RU" dirty="0" smtClean="0"/>
          </a:p>
        </p:txBody>
      </p:sp>
      <p:sp>
        <p:nvSpPr>
          <p:cNvPr id="23" name="Рисунок 6"/>
          <p:cNvSpPr>
            <a:spLocks noGrp="1"/>
          </p:cNvSpPr>
          <p:nvPr>
            <p:ph type="pic" sz="quarter" idx="54"/>
          </p:nvPr>
        </p:nvSpPr>
        <p:spPr>
          <a:xfrm>
            <a:off x="5604426" y="2484078"/>
            <a:ext cx="942975" cy="942975"/>
          </a:xfrm>
        </p:spPr>
        <p:txBody>
          <a:bodyPr>
            <a:normAutofit/>
          </a:bodyPr>
          <a:lstStyle>
            <a:lvl1pPr marL="0" indent="0">
              <a:buNone/>
              <a:defRPr sz="1200"/>
            </a:lvl1pPr>
          </a:lstStyle>
          <a:p>
            <a:endParaRPr lang="ru-RU" dirty="0"/>
          </a:p>
        </p:txBody>
      </p:sp>
      <p:sp>
        <p:nvSpPr>
          <p:cNvPr id="29" name="Текст 6"/>
          <p:cNvSpPr>
            <a:spLocks noGrp="1"/>
          </p:cNvSpPr>
          <p:nvPr>
            <p:ph type="body" sz="quarter" idx="58" hasCustomPrompt="1"/>
          </p:nvPr>
        </p:nvSpPr>
        <p:spPr>
          <a:xfrm>
            <a:off x="7351288" y="3527043"/>
            <a:ext cx="2142022" cy="184666"/>
          </a:xfrm>
        </p:spPr>
        <p:txBody>
          <a:bodyPr wrap="square" lIns="0" tIns="0" rIns="0" bIns="0" anchor="t" anchorCtr="0">
            <a:spAutoFit/>
          </a:bodyPr>
          <a:lstStyle>
            <a:lvl1pPr marL="0" indent="0" algn="ctr">
              <a:lnSpc>
                <a:spcPct val="100000"/>
              </a:lnSpc>
              <a:buFontTx/>
              <a:buNone/>
              <a:defRPr sz="1200" b="1" baseline="0">
                <a:solidFill>
                  <a:schemeClr val="bg1"/>
                </a:solidFill>
                <a:latin typeface="+mn-lt"/>
              </a:defRPr>
            </a:lvl1pPr>
          </a:lstStyle>
          <a:p>
            <a:pPr lvl="0"/>
            <a:r>
              <a:rPr lang="en-US" dirty="0" smtClean="0"/>
              <a:t>Denis </a:t>
            </a:r>
            <a:r>
              <a:rPr lang="en-US" dirty="0" err="1" smtClean="0"/>
              <a:t>Zenkin</a:t>
            </a:r>
            <a:endParaRPr lang="ru-RU" dirty="0" smtClean="0"/>
          </a:p>
        </p:txBody>
      </p:sp>
      <p:sp>
        <p:nvSpPr>
          <p:cNvPr id="30" name="Текст 6"/>
          <p:cNvSpPr>
            <a:spLocks noGrp="1"/>
          </p:cNvSpPr>
          <p:nvPr>
            <p:ph type="body" sz="quarter" idx="59" hasCustomPrompt="1"/>
          </p:nvPr>
        </p:nvSpPr>
        <p:spPr>
          <a:xfrm>
            <a:off x="7351287" y="3768444"/>
            <a:ext cx="2142022" cy="338554"/>
          </a:xfrm>
        </p:spPr>
        <p:txBody>
          <a:bodyPr wrap="square" lIns="0" tIns="0" rIns="0" bIns="0" anchor="t" anchorCtr="0">
            <a:spAutoFit/>
          </a:bodyPr>
          <a:lstStyle>
            <a:lvl1pPr marL="0" indent="0" algn="ctr">
              <a:lnSpc>
                <a:spcPct val="100000"/>
              </a:lnSpc>
              <a:spcBef>
                <a:spcPts val="500"/>
              </a:spcBef>
              <a:buFontTx/>
              <a:buNone/>
              <a:defRPr sz="1100" b="0" baseline="0">
                <a:solidFill>
                  <a:schemeClr val="accent5"/>
                </a:solidFill>
                <a:latin typeface="+mn-lt"/>
              </a:defRPr>
            </a:lvl1pPr>
          </a:lstStyle>
          <a:p>
            <a:pPr lvl="0"/>
            <a:r>
              <a:rPr lang="en-US" dirty="0" smtClean="0"/>
              <a:t>Head of Corporate Communications</a:t>
            </a:r>
            <a:endParaRPr lang="ru-RU" dirty="0" smtClean="0"/>
          </a:p>
        </p:txBody>
      </p:sp>
      <p:sp>
        <p:nvSpPr>
          <p:cNvPr id="31" name="Рисунок 6"/>
          <p:cNvSpPr>
            <a:spLocks noGrp="1"/>
          </p:cNvSpPr>
          <p:nvPr>
            <p:ph type="pic" sz="quarter" idx="60"/>
          </p:nvPr>
        </p:nvSpPr>
        <p:spPr>
          <a:xfrm>
            <a:off x="7950811" y="2484078"/>
            <a:ext cx="942975" cy="942975"/>
          </a:xfrm>
        </p:spPr>
        <p:txBody>
          <a:bodyPr>
            <a:normAutofit/>
          </a:bodyPr>
          <a:lstStyle>
            <a:lvl1pPr marL="0" indent="0">
              <a:buNone/>
              <a:defRPr sz="1200"/>
            </a:lvl1pPr>
          </a:lstStyle>
          <a:p>
            <a:endParaRPr lang="ru-RU" dirty="0"/>
          </a:p>
        </p:txBody>
      </p:sp>
      <p:sp>
        <p:nvSpPr>
          <p:cNvPr id="33" name="Текст 6"/>
          <p:cNvSpPr>
            <a:spLocks noGrp="1"/>
          </p:cNvSpPr>
          <p:nvPr>
            <p:ph type="body" sz="quarter" idx="61" hasCustomPrompt="1"/>
          </p:nvPr>
        </p:nvSpPr>
        <p:spPr>
          <a:xfrm>
            <a:off x="9697673" y="3527043"/>
            <a:ext cx="2142022" cy="184666"/>
          </a:xfrm>
        </p:spPr>
        <p:txBody>
          <a:bodyPr wrap="square" lIns="0" tIns="0" rIns="0" bIns="0" anchor="t" anchorCtr="0">
            <a:spAutoFit/>
          </a:bodyPr>
          <a:lstStyle>
            <a:lvl1pPr marL="0" indent="0" algn="ctr">
              <a:lnSpc>
                <a:spcPct val="100000"/>
              </a:lnSpc>
              <a:buFontTx/>
              <a:buNone/>
              <a:defRPr sz="1200" b="1" baseline="0">
                <a:solidFill>
                  <a:schemeClr val="bg1"/>
                </a:solidFill>
                <a:latin typeface="+mn-lt"/>
              </a:defRPr>
            </a:lvl1pPr>
          </a:lstStyle>
          <a:p>
            <a:pPr lvl="0"/>
            <a:r>
              <a:rPr lang="en-US" dirty="0" smtClean="0"/>
              <a:t>Igor </a:t>
            </a:r>
            <a:r>
              <a:rPr lang="en-US" dirty="0" err="1" smtClean="0"/>
              <a:t>Chekunov</a:t>
            </a:r>
            <a:endParaRPr lang="ru-RU" dirty="0" smtClean="0"/>
          </a:p>
        </p:txBody>
      </p:sp>
      <p:sp>
        <p:nvSpPr>
          <p:cNvPr id="34" name="Текст 6"/>
          <p:cNvSpPr>
            <a:spLocks noGrp="1"/>
          </p:cNvSpPr>
          <p:nvPr>
            <p:ph type="body" sz="quarter" idx="62" hasCustomPrompt="1"/>
          </p:nvPr>
        </p:nvSpPr>
        <p:spPr>
          <a:xfrm>
            <a:off x="9697672" y="3768444"/>
            <a:ext cx="2142022" cy="169277"/>
          </a:xfrm>
        </p:spPr>
        <p:txBody>
          <a:bodyPr wrap="square" lIns="0" tIns="0" rIns="0" bIns="0" anchor="t" anchorCtr="0">
            <a:spAutoFit/>
          </a:bodyPr>
          <a:lstStyle>
            <a:lvl1pPr marL="0" indent="0" algn="ctr">
              <a:lnSpc>
                <a:spcPct val="100000"/>
              </a:lnSpc>
              <a:buFontTx/>
              <a:buNone/>
              <a:defRPr sz="1100" b="0" baseline="0">
                <a:solidFill>
                  <a:schemeClr val="accent5"/>
                </a:solidFill>
                <a:latin typeface="+mn-lt"/>
              </a:defRPr>
            </a:lvl1pPr>
          </a:lstStyle>
          <a:p>
            <a:pPr lvl="0"/>
            <a:r>
              <a:rPr lang="en-US" dirty="0" smtClean="0"/>
              <a:t>Chief Legal Officer</a:t>
            </a:r>
            <a:endParaRPr lang="ru-RU" dirty="0" smtClean="0"/>
          </a:p>
        </p:txBody>
      </p:sp>
      <p:sp>
        <p:nvSpPr>
          <p:cNvPr id="35" name="Рисунок 6"/>
          <p:cNvSpPr>
            <a:spLocks noGrp="1"/>
          </p:cNvSpPr>
          <p:nvPr>
            <p:ph type="pic" sz="quarter" idx="63"/>
          </p:nvPr>
        </p:nvSpPr>
        <p:spPr>
          <a:xfrm>
            <a:off x="10297196" y="2484078"/>
            <a:ext cx="942975" cy="942975"/>
          </a:xfrm>
        </p:spPr>
        <p:txBody>
          <a:bodyPr>
            <a:normAutofit/>
          </a:bodyPr>
          <a:lstStyle>
            <a:lvl1pPr marL="0" indent="0">
              <a:buNone/>
              <a:defRPr sz="1200"/>
            </a:lvl1pPr>
          </a:lstStyle>
          <a:p>
            <a:endParaRPr lang="ru-RU" dirty="0"/>
          </a:p>
        </p:txBody>
      </p:sp>
      <p:sp>
        <p:nvSpPr>
          <p:cNvPr id="37" name="Текст 6"/>
          <p:cNvSpPr>
            <a:spLocks noGrp="1"/>
          </p:cNvSpPr>
          <p:nvPr>
            <p:ph type="body" sz="quarter" idx="64" hasCustomPrompt="1"/>
          </p:nvPr>
        </p:nvSpPr>
        <p:spPr>
          <a:xfrm>
            <a:off x="312132" y="3527043"/>
            <a:ext cx="2142022" cy="184666"/>
          </a:xfrm>
        </p:spPr>
        <p:txBody>
          <a:bodyPr wrap="square" lIns="0" tIns="0" rIns="0" bIns="0" anchor="t" anchorCtr="0">
            <a:spAutoFit/>
          </a:bodyPr>
          <a:lstStyle>
            <a:lvl1pPr marL="0" indent="0" algn="ctr">
              <a:lnSpc>
                <a:spcPct val="100000"/>
              </a:lnSpc>
              <a:buFontTx/>
              <a:buNone/>
              <a:defRPr sz="1200" b="1" baseline="0">
                <a:solidFill>
                  <a:schemeClr val="bg1"/>
                </a:solidFill>
                <a:latin typeface="+mn-lt"/>
              </a:defRPr>
            </a:lvl1pPr>
          </a:lstStyle>
          <a:p>
            <a:pPr lvl="0"/>
            <a:r>
              <a:rPr lang="en-US" dirty="0" err="1" smtClean="0"/>
              <a:t>Andrey</a:t>
            </a:r>
            <a:r>
              <a:rPr lang="en-US" dirty="0" smtClean="0"/>
              <a:t> </a:t>
            </a:r>
            <a:r>
              <a:rPr lang="en-US" dirty="0" err="1" smtClean="0"/>
              <a:t>Tikhonov</a:t>
            </a:r>
            <a:endParaRPr lang="ru-RU" dirty="0" smtClean="0"/>
          </a:p>
        </p:txBody>
      </p:sp>
      <p:sp>
        <p:nvSpPr>
          <p:cNvPr id="38" name="Текст 6"/>
          <p:cNvSpPr>
            <a:spLocks noGrp="1"/>
          </p:cNvSpPr>
          <p:nvPr>
            <p:ph type="body" sz="quarter" idx="65" hasCustomPrompt="1"/>
          </p:nvPr>
        </p:nvSpPr>
        <p:spPr>
          <a:xfrm>
            <a:off x="312131" y="3768444"/>
            <a:ext cx="2142022" cy="169277"/>
          </a:xfrm>
        </p:spPr>
        <p:txBody>
          <a:bodyPr wrap="square" lIns="0" tIns="0" rIns="0" bIns="0" anchor="t" anchorCtr="0">
            <a:spAutoFit/>
          </a:bodyPr>
          <a:lstStyle>
            <a:lvl1pPr marL="0" indent="0" algn="ctr">
              <a:lnSpc>
                <a:spcPct val="100000"/>
              </a:lnSpc>
              <a:buFontTx/>
              <a:buNone/>
              <a:defRPr sz="1100" b="0" baseline="0">
                <a:solidFill>
                  <a:schemeClr val="accent5"/>
                </a:solidFill>
                <a:latin typeface="+mn-lt"/>
              </a:defRPr>
            </a:lvl1pPr>
          </a:lstStyle>
          <a:p>
            <a:pPr lvl="0"/>
            <a:r>
              <a:rPr lang="en-US" dirty="0" smtClean="0"/>
              <a:t>Chief Operative Officer</a:t>
            </a:r>
            <a:endParaRPr lang="ru-RU" dirty="0" smtClean="0"/>
          </a:p>
        </p:txBody>
      </p:sp>
      <p:sp>
        <p:nvSpPr>
          <p:cNvPr id="39" name="Рисунок 6"/>
          <p:cNvSpPr>
            <a:spLocks noGrp="1"/>
          </p:cNvSpPr>
          <p:nvPr>
            <p:ph type="pic" sz="quarter" idx="66"/>
          </p:nvPr>
        </p:nvSpPr>
        <p:spPr>
          <a:xfrm>
            <a:off x="911655" y="2484078"/>
            <a:ext cx="942975" cy="939435"/>
          </a:xfrm>
        </p:spPr>
        <p:txBody>
          <a:bodyPr>
            <a:normAutofit/>
          </a:bodyPr>
          <a:lstStyle>
            <a:lvl1pPr marL="0" indent="0">
              <a:buNone/>
              <a:defRPr sz="1200"/>
            </a:lvl1pPr>
          </a:lstStyle>
          <a:p>
            <a:endParaRPr lang="ru-RU" dirty="0"/>
          </a:p>
        </p:txBody>
      </p:sp>
      <p:sp>
        <p:nvSpPr>
          <p:cNvPr id="41" name="Текст 6"/>
          <p:cNvSpPr>
            <a:spLocks noGrp="1"/>
          </p:cNvSpPr>
          <p:nvPr>
            <p:ph type="body" sz="quarter" idx="67" hasCustomPrompt="1"/>
          </p:nvPr>
        </p:nvSpPr>
        <p:spPr>
          <a:xfrm>
            <a:off x="2658517" y="3527043"/>
            <a:ext cx="2142022" cy="184666"/>
          </a:xfrm>
        </p:spPr>
        <p:txBody>
          <a:bodyPr wrap="square" lIns="0" tIns="0" rIns="0" bIns="0" anchor="t" anchorCtr="0">
            <a:spAutoFit/>
          </a:bodyPr>
          <a:lstStyle>
            <a:lvl1pPr marL="0" indent="0" algn="ctr">
              <a:lnSpc>
                <a:spcPct val="100000"/>
              </a:lnSpc>
              <a:buFontTx/>
              <a:buNone/>
              <a:defRPr sz="1200" b="1" baseline="0">
                <a:solidFill>
                  <a:schemeClr val="bg1"/>
                </a:solidFill>
                <a:latin typeface="+mn-lt"/>
              </a:defRPr>
            </a:lvl1pPr>
          </a:lstStyle>
          <a:p>
            <a:pPr lvl="0"/>
            <a:r>
              <a:rPr lang="en-US" dirty="0" smtClean="0"/>
              <a:t>Nikita </a:t>
            </a:r>
            <a:r>
              <a:rPr lang="en-US" dirty="0" err="1" smtClean="0"/>
              <a:t>Shvetsov</a:t>
            </a:r>
            <a:endParaRPr lang="ru-RU" dirty="0" smtClean="0"/>
          </a:p>
        </p:txBody>
      </p:sp>
      <p:sp>
        <p:nvSpPr>
          <p:cNvPr id="42" name="Текст 6"/>
          <p:cNvSpPr>
            <a:spLocks noGrp="1"/>
          </p:cNvSpPr>
          <p:nvPr>
            <p:ph type="body" sz="quarter" idx="68" hasCustomPrompt="1"/>
          </p:nvPr>
        </p:nvSpPr>
        <p:spPr>
          <a:xfrm>
            <a:off x="2658516" y="3768444"/>
            <a:ext cx="2142022" cy="338554"/>
          </a:xfrm>
        </p:spPr>
        <p:txBody>
          <a:bodyPr wrap="square" lIns="0" tIns="0" rIns="0" bIns="0" anchor="t" anchorCtr="0">
            <a:spAutoFit/>
          </a:bodyPr>
          <a:lstStyle>
            <a:lvl1pPr marL="0" indent="0" algn="ctr">
              <a:lnSpc>
                <a:spcPct val="100000"/>
              </a:lnSpc>
              <a:buFontTx/>
              <a:buNone/>
              <a:defRPr sz="1100" b="0" baseline="0">
                <a:solidFill>
                  <a:schemeClr val="accent5"/>
                </a:solidFill>
                <a:latin typeface="+mn-lt"/>
              </a:defRPr>
            </a:lvl1pPr>
          </a:lstStyle>
          <a:p>
            <a:pPr lvl="0"/>
            <a:r>
              <a:rPr lang="en-US" dirty="0" smtClean="0"/>
              <a:t>Chief Investment Officer, Corporate Advisor</a:t>
            </a:r>
            <a:endParaRPr lang="ru-RU" dirty="0" smtClean="0"/>
          </a:p>
        </p:txBody>
      </p:sp>
      <p:sp>
        <p:nvSpPr>
          <p:cNvPr id="43" name="Рисунок 6"/>
          <p:cNvSpPr>
            <a:spLocks noGrp="1"/>
          </p:cNvSpPr>
          <p:nvPr>
            <p:ph type="pic" sz="quarter" idx="69"/>
          </p:nvPr>
        </p:nvSpPr>
        <p:spPr>
          <a:xfrm>
            <a:off x="3258040" y="2484078"/>
            <a:ext cx="942975" cy="942975"/>
          </a:xfrm>
        </p:spPr>
        <p:txBody>
          <a:bodyPr>
            <a:normAutofit/>
          </a:bodyPr>
          <a:lstStyle>
            <a:lvl1pPr marL="0" indent="0">
              <a:buNone/>
              <a:defRPr sz="1200"/>
            </a:lvl1pPr>
          </a:lstStyle>
          <a:p>
            <a:endParaRPr lang="ru-RU" dirty="0"/>
          </a:p>
        </p:txBody>
      </p:sp>
      <p:sp>
        <p:nvSpPr>
          <p:cNvPr id="45" name="Текст 6"/>
          <p:cNvSpPr>
            <a:spLocks noGrp="1"/>
          </p:cNvSpPr>
          <p:nvPr>
            <p:ph type="body" sz="quarter" idx="70" hasCustomPrompt="1"/>
          </p:nvPr>
        </p:nvSpPr>
        <p:spPr>
          <a:xfrm>
            <a:off x="5004903" y="5541086"/>
            <a:ext cx="2142022" cy="184666"/>
          </a:xfrm>
        </p:spPr>
        <p:txBody>
          <a:bodyPr wrap="square" lIns="0" tIns="0" rIns="0" bIns="0" anchor="t" anchorCtr="0">
            <a:spAutoFit/>
          </a:bodyPr>
          <a:lstStyle>
            <a:lvl1pPr marL="0" indent="0" algn="ctr">
              <a:lnSpc>
                <a:spcPct val="100000"/>
              </a:lnSpc>
              <a:buFontTx/>
              <a:buNone/>
              <a:defRPr sz="1200" b="1" baseline="0">
                <a:solidFill>
                  <a:schemeClr val="bg1"/>
                </a:solidFill>
                <a:latin typeface="+mn-lt"/>
              </a:defRPr>
            </a:lvl1pPr>
          </a:lstStyle>
          <a:p>
            <a:pPr lvl="0"/>
            <a:r>
              <a:rPr lang="en-US" dirty="0" smtClean="0"/>
              <a:t>Alexey De-</a:t>
            </a:r>
            <a:r>
              <a:rPr lang="en-US" dirty="0" err="1" smtClean="0"/>
              <a:t>Monderik</a:t>
            </a:r>
            <a:endParaRPr lang="ru-RU" dirty="0" smtClean="0"/>
          </a:p>
        </p:txBody>
      </p:sp>
      <p:sp>
        <p:nvSpPr>
          <p:cNvPr id="46" name="Текст 6"/>
          <p:cNvSpPr>
            <a:spLocks noGrp="1"/>
          </p:cNvSpPr>
          <p:nvPr>
            <p:ph type="body" sz="quarter" idx="71" hasCustomPrompt="1"/>
          </p:nvPr>
        </p:nvSpPr>
        <p:spPr>
          <a:xfrm>
            <a:off x="5004902" y="5782487"/>
            <a:ext cx="2142022" cy="338554"/>
          </a:xfrm>
        </p:spPr>
        <p:txBody>
          <a:bodyPr wrap="square" lIns="0" tIns="0" rIns="0" bIns="0" anchor="t" anchorCtr="0">
            <a:spAutoFit/>
          </a:bodyPr>
          <a:lstStyle>
            <a:lvl1pPr marL="0" indent="0" algn="ctr">
              <a:lnSpc>
                <a:spcPct val="100000"/>
              </a:lnSpc>
              <a:buFontTx/>
              <a:buNone/>
              <a:defRPr sz="1100" b="0" baseline="0">
                <a:solidFill>
                  <a:schemeClr val="accent5"/>
                </a:solidFill>
                <a:latin typeface="+mn-lt"/>
              </a:defRPr>
            </a:lvl1pPr>
          </a:lstStyle>
          <a:p>
            <a:pPr lvl="0"/>
            <a:r>
              <a:rPr lang="en-US" dirty="0" smtClean="0"/>
              <a:t>Chief Investment Officer, Corporate Advisor</a:t>
            </a:r>
            <a:endParaRPr lang="ru-RU" dirty="0" smtClean="0"/>
          </a:p>
        </p:txBody>
      </p:sp>
      <p:sp>
        <p:nvSpPr>
          <p:cNvPr id="47" name="Рисунок 6"/>
          <p:cNvSpPr>
            <a:spLocks noGrp="1"/>
          </p:cNvSpPr>
          <p:nvPr>
            <p:ph type="pic" sz="quarter" idx="72"/>
          </p:nvPr>
        </p:nvSpPr>
        <p:spPr>
          <a:xfrm>
            <a:off x="5604426" y="4498121"/>
            <a:ext cx="942975" cy="942975"/>
          </a:xfrm>
        </p:spPr>
        <p:txBody>
          <a:bodyPr>
            <a:normAutofit/>
          </a:bodyPr>
          <a:lstStyle>
            <a:lvl1pPr marL="0" indent="0">
              <a:buNone/>
              <a:defRPr sz="1200"/>
            </a:lvl1pPr>
          </a:lstStyle>
          <a:p>
            <a:endParaRPr lang="ru-RU" dirty="0"/>
          </a:p>
        </p:txBody>
      </p:sp>
      <p:sp>
        <p:nvSpPr>
          <p:cNvPr id="49" name="Текст 6"/>
          <p:cNvSpPr>
            <a:spLocks noGrp="1"/>
          </p:cNvSpPr>
          <p:nvPr>
            <p:ph type="body" sz="quarter" idx="73" hasCustomPrompt="1"/>
          </p:nvPr>
        </p:nvSpPr>
        <p:spPr>
          <a:xfrm>
            <a:off x="7351288" y="5541086"/>
            <a:ext cx="2142022" cy="184666"/>
          </a:xfrm>
        </p:spPr>
        <p:txBody>
          <a:bodyPr wrap="square" lIns="0" tIns="0" rIns="0" bIns="0" anchor="t" anchorCtr="0">
            <a:spAutoFit/>
          </a:bodyPr>
          <a:lstStyle>
            <a:lvl1pPr marL="0" indent="0" algn="ctr">
              <a:lnSpc>
                <a:spcPct val="100000"/>
              </a:lnSpc>
              <a:buFontTx/>
              <a:buNone/>
              <a:defRPr sz="1200" b="1" baseline="0">
                <a:solidFill>
                  <a:schemeClr val="bg1"/>
                </a:solidFill>
                <a:latin typeface="+mn-lt"/>
              </a:defRPr>
            </a:lvl1pPr>
          </a:lstStyle>
          <a:p>
            <a:pPr lvl="0"/>
            <a:r>
              <a:rPr lang="en-US" dirty="0" smtClean="0"/>
              <a:t>Denis </a:t>
            </a:r>
            <a:r>
              <a:rPr lang="en-US" dirty="0" err="1" smtClean="0"/>
              <a:t>Zenkin</a:t>
            </a:r>
            <a:endParaRPr lang="ru-RU" dirty="0" smtClean="0"/>
          </a:p>
        </p:txBody>
      </p:sp>
      <p:sp>
        <p:nvSpPr>
          <p:cNvPr id="50" name="Текст 6"/>
          <p:cNvSpPr>
            <a:spLocks noGrp="1"/>
          </p:cNvSpPr>
          <p:nvPr>
            <p:ph type="body" sz="quarter" idx="74" hasCustomPrompt="1"/>
          </p:nvPr>
        </p:nvSpPr>
        <p:spPr>
          <a:xfrm>
            <a:off x="7351287" y="5782487"/>
            <a:ext cx="2142022" cy="338554"/>
          </a:xfrm>
        </p:spPr>
        <p:txBody>
          <a:bodyPr wrap="square" lIns="0" tIns="0" rIns="0" bIns="0" anchor="t" anchorCtr="0">
            <a:spAutoFit/>
          </a:bodyPr>
          <a:lstStyle>
            <a:lvl1pPr marL="0" indent="0" algn="ctr">
              <a:lnSpc>
                <a:spcPct val="100000"/>
              </a:lnSpc>
              <a:buFontTx/>
              <a:buNone/>
              <a:defRPr sz="1100" b="0" baseline="0">
                <a:solidFill>
                  <a:schemeClr val="accent5"/>
                </a:solidFill>
                <a:latin typeface="+mn-lt"/>
              </a:defRPr>
            </a:lvl1pPr>
          </a:lstStyle>
          <a:p>
            <a:pPr lvl="0"/>
            <a:r>
              <a:rPr lang="en-US" dirty="0" smtClean="0"/>
              <a:t>Head of Corporate Communications</a:t>
            </a:r>
            <a:endParaRPr lang="ru-RU" dirty="0" smtClean="0"/>
          </a:p>
        </p:txBody>
      </p:sp>
      <p:sp>
        <p:nvSpPr>
          <p:cNvPr id="51" name="Рисунок 6"/>
          <p:cNvSpPr>
            <a:spLocks noGrp="1"/>
          </p:cNvSpPr>
          <p:nvPr>
            <p:ph type="pic" sz="quarter" idx="75"/>
          </p:nvPr>
        </p:nvSpPr>
        <p:spPr>
          <a:xfrm>
            <a:off x="7950811" y="4498121"/>
            <a:ext cx="942975" cy="942975"/>
          </a:xfrm>
        </p:spPr>
        <p:txBody>
          <a:bodyPr>
            <a:normAutofit/>
          </a:bodyPr>
          <a:lstStyle>
            <a:lvl1pPr marL="0" indent="0">
              <a:buNone/>
              <a:defRPr sz="1200"/>
            </a:lvl1pPr>
          </a:lstStyle>
          <a:p>
            <a:endParaRPr lang="ru-RU" dirty="0"/>
          </a:p>
        </p:txBody>
      </p:sp>
      <p:sp>
        <p:nvSpPr>
          <p:cNvPr id="53" name="Текст 6"/>
          <p:cNvSpPr>
            <a:spLocks noGrp="1"/>
          </p:cNvSpPr>
          <p:nvPr>
            <p:ph type="body" sz="quarter" idx="76" hasCustomPrompt="1"/>
          </p:nvPr>
        </p:nvSpPr>
        <p:spPr>
          <a:xfrm>
            <a:off x="9697673" y="5541086"/>
            <a:ext cx="2142022" cy="184666"/>
          </a:xfrm>
        </p:spPr>
        <p:txBody>
          <a:bodyPr wrap="square" lIns="0" tIns="0" rIns="0" bIns="0" anchor="t" anchorCtr="0">
            <a:spAutoFit/>
          </a:bodyPr>
          <a:lstStyle>
            <a:lvl1pPr marL="0" indent="0" algn="ctr">
              <a:lnSpc>
                <a:spcPct val="100000"/>
              </a:lnSpc>
              <a:buFontTx/>
              <a:buNone/>
              <a:defRPr sz="1200" b="1" baseline="0">
                <a:solidFill>
                  <a:schemeClr val="bg1"/>
                </a:solidFill>
                <a:latin typeface="+mn-lt"/>
              </a:defRPr>
            </a:lvl1pPr>
          </a:lstStyle>
          <a:p>
            <a:pPr lvl="0"/>
            <a:r>
              <a:rPr lang="en-US" dirty="0" smtClean="0"/>
              <a:t>Igor </a:t>
            </a:r>
            <a:r>
              <a:rPr lang="en-US" dirty="0" err="1" smtClean="0"/>
              <a:t>Chekunov</a:t>
            </a:r>
            <a:endParaRPr lang="ru-RU" dirty="0" smtClean="0"/>
          </a:p>
        </p:txBody>
      </p:sp>
      <p:sp>
        <p:nvSpPr>
          <p:cNvPr id="54" name="Текст 6"/>
          <p:cNvSpPr>
            <a:spLocks noGrp="1"/>
          </p:cNvSpPr>
          <p:nvPr>
            <p:ph type="body" sz="quarter" idx="77" hasCustomPrompt="1"/>
          </p:nvPr>
        </p:nvSpPr>
        <p:spPr>
          <a:xfrm>
            <a:off x="9697672" y="5782487"/>
            <a:ext cx="2142022" cy="169277"/>
          </a:xfrm>
        </p:spPr>
        <p:txBody>
          <a:bodyPr wrap="square" lIns="0" tIns="0" rIns="0" bIns="0" anchor="t" anchorCtr="0">
            <a:spAutoFit/>
          </a:bodyPr>
          <a:lstStyle>
            <a:lvl1pPr marL="0" indent="0" algn="ctr">
              <a:lnSpc>
                <a:spcPct val="100000"/>
              </a:lnSpc>
              <a:buFontTx/>
              <a:buNone/>
              <a:defRPr sz="1100" b="0" baseline="0">
                <a:solidFill>
                  <a:schemeClr val="accent5"/>
                </a:solidFill>
                <a:latin typeface="+mn-lt"/>
              </a:defRPr>
            </a:lvl1pPr>
          </a:lstStyle>
          <a:p>
            <a:pPr lvl="0"/>
            <a:r>
              <a:rPr lang="en-US" dirty="0" smtClean="0"/>
              <a:t>Chief Legal Officer</a:t>
            </a:r>
            <a:endParaRPr lang="ru-RU" dirty="0" smtClean="0"/>
          </a:p>
        </p:txBody>
      </p:sp>
      <p:sp>
        <p:nvSpPr>
          <p:cNvPr id="55" name="Рисунок 6"/>
          <p:cNvSpPr>
            <a:spLocks noGrp="1"/>
          </p:cNvSpPr>
          <p:nvPr>
            <p:ph type="pic" sz="quarter" idx="78"/>
          </p:nvPr>
        </p:nvSpPr>
        <p:spPr>
          <a:xfrm>
            <a:off x="10297196" y="4498121"/>
            <a:ext cx="942975" cy="942975"/>
          </a:xfrm>
        </p:spPr>
        <p:txBody>
          <a:bodyPr>
            <a:normAutofit/>
          </a:bodyPr>
          <a:lstStyle>
            <a:lvl1pPr marL="0" indent="0">
              <a:buNone/>
              <a:defRPr sz="1200"/>
            </a:lvl1pPr>
          </a:lstStyle>
          <a:p>
            <a:endParaRPr lang="ru-RU" dirty="0"/>
          </a:p>
        </p:txBody>
      </p:sp>
      <p:sp>
        <p:nvSpPr>
          <p:cNvPr id="57" name="Текст 6"/>
          <p:cNvSpPr>
            <a:spLocks noGrp="1"/>
          </p:cNvSpPr>
          <p:nvPr>
            <p:ph type="body" sz="quarter" idx="79" hasCustomPrompt="1"/>
          </p:nvPr>
        </p:nvSpPr>
        <p:spPr>
          <a:xfrm>
            <a:off x="312132" y="5541086"/>
            <a:ext cx="2142022" cy="184666"/>
          </a:xfrm>
        </p:spPr>
        <p:txBody>
          <a:bodyPr wrap="square" lIns="0" tIns="0" rIns="0" bIns="0" anchor="t" anchorCtr="0">
            <a:spAutoFit/>
          </a:bodyPr>
          <a:lstStyle>
            <a:lvl1pPr marL="0" indent="0" algn="ctr">
              <a:lnSpc>
                <a:spcPct val="100000"/>
              </a:lnSpc>
              <a:buFontTx/>
              <a:buNone/>
              <a:defRPr sz="1200" b="1" baseline="0">
                <a:solidFill>
                  <a:schemeClr val="bg1"/>
                </a:solidFill>
                <a:latin typeface="+mn-lt"/>
              </a:defRPr>
            </a:lvl1pPr>
          </a:lstStyle>
          <a:p>
            <a:pPr lvl="0"/>
            <a:r>
              <a:rPr lang="en-US" dirty="0" err="1" smtClean="0"/>
              <a:t>Andrey</a:t>
            </a:r>
            <a:r>
              <a:rPr lang="en-US" dirty="0" smtClean="0"/>
              <a:t> </a:t>
            </a:r>
            <a:r>
              <a:rPr lang="en-US" dirty="0" err="1" smtClean="0"/>
              <a:t>Tikhonov</a:t>
            </a:r>
            <a:endParaRPr lang="ru-RU" dirty="0" smtClean="0"/>
          </a:p>
        </p:txBody>
      </p:sp>
      <p:sp>
        <p:nvSpPr>
          <p:cNvPr id="58" name="Текст 6"/>
          <p:cNvSpPr>
            <a:spLocks noGrp="1"/>
          </p:cNvSpPr>
          <p:nvPr>
            <p:ph type="body" sz="quarter" idx="80" hasCustomPrompt="1"/>
          </p:nvPr>
        </p:nvSpPr>
        <p:spPr>
          <a:xfrm>
            <a:off x="312131" y="5782487"/>
            <a:ext cx="2142022" cy="169277"/>
          </a:xfrm>
        </p:spPr>
        <p:txBody>
          <a:bodyPr wrap="square" lIns="0" tIns="0" rIns="0" bIns="0" anchor="t" anchorCtr="0">
            <a:spAutoFit/>
          </a:bodyPr>
          <a:lstStyle>
            <a:lvl1pPr marL="0" indent="0" algn="ctr">
              <a:lnSpc>
                <a:spcPct val="100000"/>
              </a:lnSpc>
              <a:buFontTx/>
              <a:buNone/>
              <a:defRPr sz="1100" b="0" baseline="0">
                <a:solidFill>
                  <a:schemeClr val="accent5"/>
                </a:solidFill>
                <a:latin typeface="+mn-lt"/>
              </a:defRPr>
            </a:lvl1pPr>
          </a:lstStyle>
          <a:p>
            <a:pPr lvl="0"/>
            <a:r>
              <a:rPr lang="en-US" dirty="0" smtClean="0"/>
              <a:t>Chief Operative Officer</a:t>
            </a:r>
            <a:endParaRPr lang="ru-RU" dirty="0" smtClean="0"/>
          </a:p>
        </p:txBody>
      </p:sp>
      <p:sp>
        <p:nvSpPr>
          <p:cNvPr id="59" name="Рисунок 6"/>
          <p:cNvSpPr>
            <a:spLocks noGrp="1"/>
          </p:cNvSpPr>
          <p:nvPr>
            <p:ph type="pic" sz="quarter" idx="81"/>
          </p:nvPr>
        </p:nvSpPr>
        <p:spPr>
          <a:xfrm>
            <a:off x="911655" y="4498121"/>
            <a:ext cx="942975" cy="942975"/>
          </a:xfrm>
        </p:spPr>
        <p:txBody>
          <a:bodyPr>
            <a:normAutofit/>
          </a:bodyPr>
          <a:lstStyle>
            <a:lvl1pPr marL="0" indent="0">
              <a:buNone/>
              <a:defRPr sz="1200"/>
            </a:lvl1pPr>
          </a:lstStyle>
          <a:p>
            <a:endParaRPr lang="ru-RU" dirty="0"/>
          </a:p>
        </p:txBody>
      </p:sp>
      <p:sp>
        <p:nvSpPr>
          <p:cNvPr id="61" name="Текст 6"/>
          <p:cNvSpPr>
            <a:spLocks noGrp="1"/>
          </p:cNvSpPr>
          <p:nvPr>
            <p:ph type="body" sz="quarter" idx="82" hasCustomPrompt="1"/>
          </p:nvPr>
        </p:nvSpPr>
        <p:spPr>
          <a:xfrm>
            <a:off x="2658517" y="5541086"/>
            <a:ext cx="2142022" cy="184666"/>
          </a:xfrm>
        </p:spPr>
        <p:txBody>
          <a:bodyPr wrap="square" lIns="0" tIns="0" rIns="0" bIns="0" anchor="t" anchorCtr="0">
            <a:spAutoFit/>
          </a:bodyPr>
          <a:lstStyle>
            <a:lvl1pPr marL="0" indent="0" algn="ctr">
              <a:lnSpc>
                <a:spcPct val="100000"/>
              </a:lnSpc>
              <a:buFontTx/>
              <a:buNone/>
              <a:defRPr sz="1200" b="1" baseline="0">
                <a:solidFill>
                  <a:schemeClr val="bg1"/>
                </a:solidFill>
                <a:latin typeface="+mn-lt"/>
              </a:defRPr>
            </a:lvl1pPr>
          </a:lstStyle>
          <a:p>
            <a:pPr lvl="0"/>
            <a:r>
              <a:rPr lang="en-US" dirty="0" smtClean="0"/>
              <a:t>Nikita </a:t>
            </a:r>
            <a:r>
              <a:rPr lang="en-US" dirty="0" err="1" smtClean="0"/>
              <a:t>Shvetsov</a:t>
            </a:r>
            <a:endParaRPr lang="ru-RU" dirty="0" smtClean="0"/>
          </a:p>
        </p:txBody>
      </p:sp>
      <p:sp>
        <p:nvSpPr>
          <p:cNvPr id="62" name="Текст 6"/>
          <p:cNvSpPr>
            <a:spLocks noGrp="1"/>
          </p:cNvSpPr>
          <p:nvPr>
            <p:ph type="body" sz="quarter" idx="83" hasCustomPrompt="1"/>
          </p:nvPr>
        </p:nvSpPr>
        <p:spPr>
          <a:xfrm>
            <a:off x="2658516" y="5782487"/>
            <a:ext cx="2142022" cy="338554"/>
          </a:xfrm>
        </p:spPr>
        <p:txBody>
          <a:bodyPr wrap="square" lIns="0" tIns="0" rIns="0" bIns="0" anchor="t" anchorCtr="0">
            <a:spAutoFit/>
          </a:bodyPr>
          <a:lstStyle>
            <a:lvl1pPr marL="0" indent="0" algn="ctr">
              <a:lnSpc>
                <a:spcPct val="100000"/>
              </a:lnSpc>
              <a:buFontTx/>
              <a:buNone/>
              <a:defRPr sz="1100" b="0" baseline="0">
                <a:solidFill>
                  <a:schemeClr val="accent5"/>
                </a:solidFill>
                <a:latin typeface="+mn-lt"/>
              </a:defRPr>
            </a:lvl1pPr>
          </a:lstStyle>
          <a:p>
            <a:pPr lvl="0"/>
            <a:r>
              <a:rPr lang="en-US" dirty="0" smtClean="0"/>
              <a:t>Chief Investment Officer, Corporate Advisor</a:t>
            </a:r>
            <a:endParaRPr lang="ru-RU" dirty="0" smtClean="0"/>
          </a:p>
        </p:txBody>
      </p:sp>
      <p:sp>
        <p:nvSpPr>
          <p:cNvPr id="63" name="Рисунок 6"/>
          <p:cNvSpPr>
            <a:spLocks noGrp="1"/>
          </p:cNvSpPr>
          <p:nvPr>
            <p:ph type="pic" sz="quarter" idx="84"/>
          </p:nvPr>
        </p:nvSpPr>
        <p:spPr>
          <a:xfrm>
            <a:off x="3258040" y="4498121"/>
            <a:ext cx="942975" cy="942975"/>
          </a:xfrm>
        </p:spPr>
        <p:txBody>
          <a:bodyPr>
            <a:normAutofit/>
          </a:bodyPr>
          <a:lstStyle>
            <a:lvl1pPr marL="0" indent="0">
              <a:buNone/>
              <a:defRPr sz="1200"/>
            </a:lvl1pPr>
          </a:lstStyle>
          <a:p>
            <a:endParaRPr lang="ru-RU" dirty="0"/>
          </a:p>
        </p:txBody>
      </p:sp>
      <p:sp>
        <p:nvSpPr>
          <p:cNvPr id="2" name="Заголовок 1"/>
          <p:cNvSpPr>
            <a:spLocks noGrp="1"/>
          </p:cNvSpPr>
          <p:nvPr>
            <p:ph type="title" hasCustomPrompt="1"/>
          </p:nvPr>
        </p:nvSpPr>
        <p:spPr>
          <a:xfrm>
            <a:off x="438149" y="408552"/>
            <a:ext cx="4252911" cy="332399"/>
          </a:xfrm>
        </p:spPr>
        <p:txBody>
          <a:bodyPr/>
          <a:lstStyle/>
          <a:p>
            <a:r>
              <a:rPr lang="ru-RU" dirty="0" smtClean="0"/>
              <a:t>Образец Заголовка</a:t>
            </a:r>
            <a:endParaRPr lang="ru-RU" dirty="0"/>
          </a:p>
        </p:txBody>
      </p:sp>
    </p:spTree>
    <p:extLst>
      <p:ext uri="{BB962C8B-B14F-4D97-AF65-F5344CB8AC3E}">
        <p14:creationId xmlns:p14="http://schemas.microsoft.com/office/powerpoint/2010/main" val="14023661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38150" y="408552"/>
            <a:ext cx="11315700" cy="332399"/>
          </a:xfrm>
          <a:prstGeom prst="rect">
            <a:avLst/>
          </a:prstGeom>
        </p:spPr>
        <p:txBody>
          <a:bodyPr vert="horz" wrap="square" lIns="0" tIns="0" rIns="0" bIns="0" rtlCol="0" anchor="ctr">
            <a:spAutoFit/>
          </a:bodyPr>
          <a:lstStyle/>
          <a:p>
            <a:r>
              <a:rPr lang="ru-RU" dirty="0" smtClean="0"/>
              <a:t>Образец Заголовка</a:t>
            </a:r>
            <a:endParaRPr lang="ru-RU" dirty="0"/>
          </a:p>
        </p:txBody>
      </p:sp>
      <p:sp>
        <p:nvSpPr>
          <p:cNvPr id="3" name="Текст 2"/>
          <p:cNvSpPr>
            <a:spLocks noGrp="1"/>
          </p:cNvSpPr>
          <p:nvPr>
            <p:ph type="body" idx="1"/>
          </p:nvPr>
        </p:nvSpPr>
        <p:spPr>
          <a:xfrm>
            <a:off x="438150" y="1296404"/>
            <a:ext cx="11315700" cy="4351338"/>
          </a:xfrm>
          <a:prstGeom prst="rect">
            <a:avLst/>
          </a:prstGeom>
        </p:spPr>
        <p:txBody>
          <a:bodyPr vert="horz" lIns="0" tIns="0" rIns="0" bIns="0" rtlCol="0">
            <a:no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2"/>
          </p:nvPr>
        </p:nvSpPr>
        <p:spPr>
          <a:xfrm>
            <a:off x="4691061" y="6312459"/>
            <a:ext cx="1502328" cy="286189"/>
          </a:xfrm>
          <a:prstGeom prst="rect">
            <a:avLst/>
          </a:prstGeom>
        </p:spPr>
        <p:txBody>
          <a:bodyPr vert="horz" lIns="0" tIns="0" rIns="0" bIns="0" rtlCol="0" anchor="t" anchorCtr="0"/>
          <a:lstStyle>
            <a:lvl1pPr algn="l">
              <a:defRPr sz="800">
                <a:solidFill>
                  <a:schemeClr val="accent5">
                    <a:lumMod val="75000"/>
                  </a:schemeClr>
                </a:solidFill>
              </a:defRPr>
            </a:lvl1pPr>
          </a:lstStyle>
          <a:p>
            <a:fld id="{5473AA58-C717-490D-9EAD-C2486821BB2A}" type="datetimeFigureOut">
              <a:rPr lang="ru-RU" smtClean="0"/>
              <a:pPr/>
              <a:t>21.04.2018</a:t>
            </a:fld>
            <a:endParaRPr lang="ru-RU" dirty="0"/>
          </a:p>
        </p:txBody>
      </p:sp>
      <p:sp>
        <p:nvSpPr>
          <p:cNvPr id="5" name="Нижний колонтитул 4"/>
          <p:cNvSpPr>
            <a:spLocks noGrp="1"/>
          </p:cNvSpPr>
          <p:nvPr>
            <p:ph type="ftr" sz="quarter" idx="3"/>
          </p:nvPr>
        </p:nvSpPr>
        <p:spPr>
          <a:xfrm>
            <a:off x="764668" y="6312460"/>
            <a:ext cx="3801881" cy="286188"/>
          </a:xfrm>
          <a:prstGeom prst="rect">
            <a:avLst/>
          </a:prstGeom>
        </p:spPr>
        <p:txBody>
          <a:bodyPr vert="horz" lIns="0" tIns="0" rIns="0" bIns="0" rtlCol="0" anchor="t" anchorCtr="0"/>
          <a:lstStyle>
            <a:lvl1pPr algn="l">
              <a:spcBef>
                <a:spcPts val="100"/>
              </a:spcBef>
              <a:defRPr sz="800">
                <a:solidFill>
                  <a:schemeClr val="accent5">
                    <a:lumMod val="75000"/>
                  </a:schemeClr>
                </a:solidFill>
              </a:defRPr>
            </a:lvl1pPr>
          </a:lstStyle>
          <a:p>
            <a:endParaRPr lang="ru-RU" dirty="0"/>
          </a:p>
        </p:txBody>
      </p:sp>
      <p:sp>
        <p:nvSpPr>
          <p:cNvPr id="6" name="Номер слайда 5"/>
          <p:cNvSpPr>
            <a:spLocks noGrp="1"/>
          </p:cNvSpPr>
          <p:nvPr>
            <p:ph type="sldNum" sz="quarter" idx="4"/>
          </p:nvPr>
        </p:nvSpPr>
        <p:spPr>
          <a:xfrm>
            <a:off x="434976" y="6312459"/>
            <a:ext cx="234950" cy="286189"/>
          </a:xfrm>
          <a:prstGeom prst="rect">
            <a:avLst/>
          </a:prstGeom>
        </p:spPr>
        <p:txBody>
          <a:bodyPr vert="horz" lIns="0" tIns="0" rIns="0" bIns="0" rtlCol="0" anchor="t" anchorCtr="0"/>
          <a:lstStyle>
            <a:lvl1pPr algn="l">
              <a:defRPr sz="800">
                <a:solidFill>
                  <a:schemeClr val="accent5">
                    <a:lumMod val="75000"/>
                  </a:schemeClr>
                </a:solidFill>
              </a:defRPr>
            </a:lvl1pPr>
          </a:lstStyle>
          <a:p>
            <a:fld id="{D105C08D-A2BB-4D6F-92A2-2CA9551ABFC2}" type="slidenum">
              <a:rPr lang="ru-RU" smtClean="0"/>
              <a:pPr/>
              <a:t>‹#›</a:t>
            </a:fld>
            <a:endParaRPr lang="ru-RU" dirty="0"/>
          </a:p>
        </p:txBody>
      </p:sp>
      <p:pic>
        <p:nvPicPr>
          <p:cNvPr id="8" name="Рисунок 7"/>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579220" y="6286492"/>
            <a:ext cx="1219656" cy="338122"/>
          </a:xfrm>
          <a:prstGeom prst="rect">
            <a:avLst/>
          </a:prstGeom>
        </p:spPr>
      </p:pic>
    </p:spTree>
    <p:extLst>
      <p:ext uri="{BB962C8B-B14F-4D97-AF65-F5344CB8AC3E}">
        <p14:creationId xmlns:p14="http://schemas.microsoft.com/office/powerpoint/2010/main" val="1097980921"/>
      </p:ext>
    </p:extLst>
  </p:cSld>
  <p:clrMap bg1="lt1" tx1="dk1" bg2="lt2" tx2="dk2" accent1="accent1" accent2="accent2" accent3="accent3" accent4="accent4" accent5="accent5" accent6="accent6" hlink="hlink" folHlink="folHlink"/>
  <p:sldLayoutIdLst>
    <p:sldLayoutId id="2147483651" r:id="rId1"/>
    <p:sldLayoutId id="2147483681" r:id="rId2"/>
    <p:sldLayoutId id="2147483682" r:id="rId3"/>
    <p:sldLayoutId id="2147483680" r:id="rId4"/>
    <p:sldLayoutId id="2147483650" r:id="rId5"/>
    <p:sldLayoutId id="2147483654" r:id="rId6"/>
    <p:sldLayoutId id="2147483656" r:id="rId7"/>
    <p:sldLayoutId id="2147483652" r:id="rId8"/>
    <p:sldLayoutId id="2147483661" r:id="rId9"/>
    <p:sldLayoutId id="2147483662" r:id="rId10"/>
    <p:sldLayoutId id="2147483663" r:id="rId11"/>
    <p:sldLayoutId id="2147483666" r:id="rId12"/>
    <p:sldLayoutId id="2147483667" r:id="rId13"/>
    <p:sldLayoutId id="2147483668" r:id="rId14"/>
    <p:sldLayoutId id="2147483672" r:id="rId15"/>
    <p:sldLayoutId id="2147483686" r:id="rId16"/>
  </p:sldLayoutIdLst>
  <p:timing>
    <p:tnLst>
      <p:par>
        <p:cTn id="1" dur="indefinite" restart="never" nodeType="tmRoot"/>
      </p:par>
    </p:tnLst>
  </p:timing>
  <p:txStyles>
    <p:titleStyle>
      <a:lvl1pPr algn="l" defTabSz="914400" rtl="0" eaLnBrk="1" latinLnBrk="0" hangingPunct="1">
        <a:lnSpc>
          <a:spcPct val="90000"/>
        </a:lnSpc>
        <a:spcBef>
          <a:spcPct val="0"/>
        </a:spcBef>
        <a:buNone/>
        <a:defRPr sz="2400" b="1" kern="1200">
          <a:solidFill>
            <a:schemeClr val="bg1"/>
          </a:solidFill>
          <a:latin typeface="+mj-lt"/>
          <a:ea typeface="+mj-ea"/>
          <a:cs typeface="+mj-cs"/>
        </a:defRPr>
      </a:lvl1pPr>
    </p:titleStyle>
    <p:bodyStyle>
      <a:lvl1pPr marL="180975" indent="-180975" algn="l" defTabSz="914400" rtl="0" eaLnBrk="1" latinLnBrk="0" hangingPunct="1">
        <a:lnSpc>
          <a:spcPct val="90000"/>
        </a:lnSpc>
        <a:spcBef>
          <a:spcPts val="1000"/>
        </a:spcBef>
        <a:buFont typeface="Arial" panose="020B0604020202020204" pitchFamily="34" charset="0"/>
        <a:buChar char="•"/>
        <a:defRPr sz="1400" kern="1200">
          <a:solidFill>
            <a:schemeClr val="bg1"/>
          </a:solidFill>
          <a:latin typeface="+mn-lt"/>
          <a:ea typeface="+mn-ea"/>
          <a:cs typeface="+mn-cs"/>
        </a:defRPr>
      </a:lvl1pPr>
      <a:lvl2pPr marL="533400" indent="-17145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2pPr>
      <a:lvl3pPr marL="896938" indent="-180975" algn="l" defTabSz="914400" rtl="0" eaLnBrk="1" latinLnBrk="0" hangingPunct="1">
        <a:lnSpc>
          <a:spcPct val="90000"/>
        </a:lnSpc>
        <a:spcBef>
          <a:spcPts val="500"/>
        </a:spcBef>
        <a:buFont typeface="Arial" panose="020B0604020202020204" pitchFamily="34" charset="0"/>
        <a:buChar char="•"/>
        <a:defRPr sz="1100" kern="1200">
          <a:solidFill>
            <a:schemeClr val="bg1"/>
          </a:solidFill>
          <a:latin typeface="+mn-lt"/>
          <a:ea typeface="+mn-ea"/>
          <a:cs typeface="+mn-cs"/>
        </a:defRPr>
      </a:lvl3pPr>
      <a:lvl4pPr marL="1258888" indent="-180975"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4pPr>
      <a:lvl5pPr marL="1611313" indent="-17145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1111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34976" y="402331"/>
            <a:ext cx="11318874" cy="332399"/>
          </a:xfrm>
          <a:prstGeom prst="rect">
            <a:avLst/>
          </a:prstGeom>
        </p:spPr>
        <p:txBody>
          <a:bodyPr vert="horz" wrap="square" lIns="0" tIns="0" rIns="0" bIns="0" rtlCol="0" anchor="ctr">
            <a:spAutoFit/>
          </a:bodyPr>
          <a:lstStyle/>
          <a:p>
            <a:r>
              <a:rPr lang="ru-RU" dirty="0" smtClean="0"/>
              <a:t>Образец Заголовка</a:t>
            </a:r>
            <a:endParaRPr lang="ru-RU" dirty="0"/>
          </a:p>
        </p:txBody>
      </p:sp>
      <p:sp>
        <p:nvSpPr>
          <p:cNvPr id="3" name="Текст 2"/>
          <p:cNvSpPr>
            <a:spLocks noGrp="1"/>
          </p:cNvSpPr>
          <p:nvPr>
            <p:ph type="body" idx="1"/>
          </p:nvPr>
        </p:nvSpPr>
        <p:spPr>
          <a:xfrm>
            <a:off x="434976" y="1296404"/>
            <a:ext cx="11318874" cy="4351338"/>
          </a:xfrm>
          <a:prstGeom prst="rect">
            <a:avLst/>
          </a:prstGeom>
        </p:spPr>
        <p:txBody>
          <a:bodyPr vert="horz" lIns="0" tIns="0" rIns="0" bIns="0" rtlCol="0">
            <a:no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Tree>
    <p:extLst>
      <p:ext uri="{BB962C8B-B14F-4D97-AF65-F5344CB8AC3E}">
        <p14:creationId xmlns:p14="http://schemas.microsoft.com/office/powerpoint/2010/main" val="3798061791"/>
      </p:ext>
    </p:extLst>
  </p:cSld>
  <p:clrMap bg1="lt1" tx1="dk1" bg2="lt2" tx2="dk2" accent1="accent1" accent2="accent2" accent3="accent3" accent4="accent4" accent5="accent5" accent6="accent6" hlink="hlink" folHlink="folHlink"/>
  <p:sldLayoutIdLst>
    <p:sldLayoutId id="2147483677" r:id="rId1"/>
    <p:sldLayoutId id="2147483676" r:id="rId2"/>
    <p:sldLayoutId id="2147483678" r:id="rId3"/>
    <p:sldLayoutId id="2147483675" r:id="rId4"/>
    <p:sldLayoutId id="2147483684" r:id="rId5"/>
    <p:sldLayoutId id="2147483679" r:id="rId6"/>
    <p:sldLayoutId id="2147483685" r:id="rId7"/>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2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55.jpeg"/><Relationship Id="rId4" Type="http://schemas.openxmlformats.org/officeDocument/2006/relationships/hyperlink" Target="https://monero.crypto-pool.fr/"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6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71.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jpg"/></Relationships>
</file>

<file path=ppt/slides/_rels/slide6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102.png"/><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3.xml"/><Relationship Id="rId1" Type="http://schemas.openxmlformats.org/officeDocument/2006/relationships/slideLayout" Target="../slideLayouts/slideLayout4.xml"/><Relationship Id="rId5" Type="http://schemas.openxmlformats.org/officeDocument/2006/relationships/image" Target="../media/image108.png"/><Relationship Id="rId4" Type="http://schemas.openxmlformats.org/officeDocument/2006/relationships/image" Target="../media/image10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Текст 9"/>
          <p:cNvSpPr>
            <a:spLocks noGrp="1"/>
          </p:cNvSpPr>
          <p:nvPr>
            <p:ph type="body" sz="quarter" idx="36"/>
          </p:nvPr>
        </p:nvSpPr>
        <p:spPr>
          <a:xfrm>
            <a:off x="434977" y="4734675"/>
            <a:ext cx="5137002" cy="810478"/>
          </a:xfrm>
        </p:spPr>
        <p:txBody>
          <a:bodyPr/>
          <a:lstStyle/>
          <a:p>
            <a:r>
              <a:rPr lang="en-US" i="0" dirty="0" smtClean="0"/>
              <a:t>Mikhail Kuzin</a:t>
            </a:r>
          </a:p>
          <a:p>
            <a:r>
              <a:rPr lang="en-US" sz="1200" dirty="0" smtClean="0">
                <a:solidFill>
                  <a:schemeClr val="bg2">
                    <a:lumMod val="90000"/>
                  </a:schemeClr>
                </a:solidFill>
              </a:rPr>
              <a:t>Senior Malware Analyst, Kaspersky Lab</a:t>
            </a:r>
          </a:p>
          <a:p>
            <a:r>
              <a:rPr lang="en-US" sz="1200" dirty="0" smtClean="0">
                <a:solidFill>
                  <a:schemeClr val="bg2">
                    <a:lumMod val="90000"/>
                  </a:schemeClr>
                </a:solidFill>
              </a:rPr>
              <a:t>Mikhail.Kuzin@kaspersky.com</a:t>
            </a:r>
            <a:endParaRPr lang="ru-RU" sz="1200" dirty="0">
              <a:solidFill>
                <a:schemeClr val="bg2">
                  <a:lumMod val="90000"/>
                </a:schemeClr>
              </a:solidFill>
            </a:endParaRPr>
          </a:p>
        </p:txBody>
      </p:sp>
      <p:sp>
        <p:nvSpPr>
          <p:cNvPr id="9" name="Заголовок 8"/>
          <p:cNvSpPr>
            <a:spLocks noGrp="1"/>
          </p:cNvSpPr>
          <p:nvPr>
            <p:ph type="title"/>
          </p:nvPr>
        </p:nvSpPr>
        <p:spPr>
          <a:xfrm>
            <a:off x="434977" y="3130166"/>
            <a:ext cx="5790337" cy="497059"/>
          </a:xfrm>
        </p:spPr>
        <p:txBody>
          <a:bodyPr/>
          <a:lstStyle/>
          <a:p>
            <a:r>
              <a:rPr lang="en-US" dirty="0" smtClean="0"/>
              <a:t>Miners </a:t>
            </a:r>
            <a:r>
              <a:rPr lang="en-US" dirty="0" err="1" smtClean="0"/>
              <a:t>Gonna</a:t>
            </a:r>
            <a:r>
              <a:rPr lang="en-US" dirty="0" smtClean="0"/>
              <a:t> Mine</a:t>
            </a:r>
            <a:endParaRPr lang="ru-RU" dirty="0"/>
          </a:p>
        </p:txBody>
      </p:sp>
      <p:pic>
        <p:nvPicPr>
          <p:cNvPr id="4098" name="Picture 2" descr="ÐÐ°ÑÑÐ¸Ð½ÐºÐ¸ Ð¿Ð¾ Ð·Ð°Ð¿ÑÐ¾ÑÑ minecraf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6925" y="3627225"/>
            <a:ext cx="5378450" cy="3025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2442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10</a:t>
            </a:fld>
            <a:endParaRPr lang="ru-RU"/>
          </a:p>
        </p:txBody>
      </p:sp>
      <p:sp>
        <p:nvSpPr>
          <p:cNvPr id="8" name="Заголовок 7"/>
          <p:cNvSpPr>
            <a:spLocks noGrp="1"/>
          </p:cNvSpPr>
          <p:nvPr>
            <p:ph type="title"/>
          </p:nvPr>
        </p:nvSpPr>
        <p:spPr/>
        <p:txBody>
          <a:bodyPr/>
          <a:lstStyle/>
          <a:p>
            <a:r>
              <a:rPr lang="en-US" dirty="0" smtClean="0"/>
              <a:t>Step 2: Cryptocurrencies</a:t>
            </a:r>
            <a:endParaRPr lang="ru-RU" dirty="0"/>
          </a:p>
        </p:txBody>
      </p:sp>
      <p:pic>
        <p:nvPicPr>
          <p:cNvPr id="4" name="Рисунок 3"/>
          <p:cNvPicPr>
            <a:picLocks noChangeAspect="1"/>
          </p:cNvPicPr>
          <p:nvPr/>
        </p:nvPicPr>
        <p:blipFill>
          <a:blip r:embed="rId3"/>
          <a:stretch>
            <a:fillRect/>
          </a:stretch>
        </p:blipFill>
        <p:spPr>
          <a:xfrm>
            <a:off x="1604962" y="844112"/>
            <a:ext cx="8982075" cy="5365186"/>
          </a:xfrm>
          <a:prstGeom prst="rect">
            <a:avLst/>
          </a:prstGeom>
        </p:spPr>
      </p:pic>
    </p:spTree>
    <p:extLst>
      <p:ext uri="{BB962C8B-B14F-4D97-AF65-F5344CB8AC3E}">
        <p14:creationId xmlns:p14="http://schemas.microsoft.com/office/powerpoint/2010/main" val="2406818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11</a:t>
            </a:fld>
            <a:endParaRPr lang="ru-RU"/>
          </a:p>
        </p:txBody>
      </p:sp>
      <p:sp>
        <p:nvSpPr>
          <p:cNvPr id="8" name="Заголовок 7"/>
          <p:cNvSpPr>
            <a:spLocks noGrp="1"/>
          </p:cNvSpPr>
          <p:nvPr>
            <p:ph type="title"/>
          </p:nvPr>
        </p:nvSpPr>
        <p:spPr/>
        <p:txBody>
          <a:bodyPr/>
          <a:lstStyle/>
          <a:p>
            <a:r>
              <a:rPr lang="en-US" dirty="0" smtClean="0"/>
              <a:t>Step 2: Bitcoin</a:t>
            </a:r>
            <a:endParaRPr lang="ru-RU" dirty="0"/>
          </a:p>
        </p:txBody>
      </p:sp>
      <p:sp>
        <p:nvSpPr>
          <p:cNvPr id="2" name="TextBox 1"/>
          <p:cNvSpPr txBox="1"/>
          <p:nvPr/>
        </p:nvSpPr>
        <p:spPr>
          <a:xfrm>
            <a:off x="434976" y="1133475"/>
            <a:ext cx="7499349" cy="4247317"/>
          </a:xfrm>
          <a:prstGeom prst="rect">
            <a:avLst/>
          </a:prstGeom>
          <a:noFill/>
        </p:spPr>
        <p:txBody>
          <a:bodyPr wrap="square" rtlCol="0">
            <a:spAutoFit/>
          </a:bodyPr>
          <a:lstStyle/>
          <a:p>
            <a:pPr>
              <a:lnSpc>
                <a:spcPct val="150000"/>
              </a:lnSpc>
            </a:pPr>
            <a:r>
              <a:rPr lang="en-US" dirty="0" smtClean="0">
                <a:solidFill>
                  <a:schemeClr val="bg1"/>
                </a:solidFill>
              </a:rPr>
              <a:t>Pros:</a:t>
            </a:r>
          </a:p>
          <a:p>
            <a:pPr marL="285750" indent="-285750">
              <a:lnSpc>
                <a:spcPct val="150000"/>
              </a:lnSpc>
              <a:buFont typeface="Arial" panose="020B0604020202020204" pitchFamily="34" charset="0"/>
              <a:buChar char="•"/>
            </a:pPr>
            <a:r>
              <a:rPr lang="en-US" dirty="0" smtClean="0">
                <a:solidFill>
                  <a:schemeClr val="bg1"/>
                </a:solidFill>
              </a:rPr>
              <a:t>Father of all cryptocurrencies </a:t>
            </a:r>
          </a:p>
          <a:p>
            <a:pPr marL="285750" indent="-285750">
              <a:lnSpc>
                <a:spcPct val="150000"/>
              </a:lnSpc>
              <a:buFont typeface="Arial" panose="020B0604020202020204" pitchFamily="34" charset="0"/>
              <a:buChar char="•"/>
            </a:pPr>
            <a:r>
              <a:rPr lang="en-US" dirty="0" smtClean="0">
                <a:solidFill>
                  <a:schemeClr val="bg1"/>
                </a:solidFill>
              </a:rPr>
              <a:t>A lot of open-source mining software</a:t>
            </a:r>
          </a:p>
          <a:p>
            <a:pPr marL="285750" indent="-285750">
              <a:lnSpc>
                <a:spcPct val="150000"/>
              </a:lnSpc>
              <a:buFont typeface="Arial" panose="020B0604020202020204" pitchFamily="34" charset="0"/>
              <a:buChar char="•"/>
            </a:pPr>
            <a:r>
              <a:rPr lang="en-US" dirty="0" smtClean="0">
                <a:solidFill>
                  <a:schemeClr val="bg1"/>
                </a:solidFill>
              </a:rPr>
              <a:t>Even Bitcoin ATMs exist</a:t>
            </a:r>
          </a:p>
          <a:p>
            <a:pPr marL="285750" indent="-285750">
              <a:lnSpc>
                <a:spcPct val="150000"/>
              </a:lnSpc>
              <a:buFont typeface="Arial" panose="020B0604020202020204" pitchFamily="34" charset="0"/>
              <a:buChar char="•"/>
            </a:pPr>
            <a:endParaRPr lang="en-US" dirty="0">
              <a:solidFill>
                <a:schemeClr val="bg1"/>
              </a:solidFill>
            </a:endParaRPr>
          </a:p>
          <a:p>
            <a:pPr>
              <a:lnSpc>
                <a:spcPct val="150000"/>
              </a:lnSpc>
            </a:pPr>
            <a:r>
              <a:rPr lang="en-US" dirty="0" smtClean="0">
                <a:solidFill>
                  <a:schemeClr val="bg1"/>
                </a:solidFill>
              </a:rPr>
              <a:t>Cons:</a:t>
            </a:r>
          </a:p>
          <a:p>
            <a:pPr marL="285750" indent="-285750">
              <a:lnSpc>
                <a:spcPct val="150000"/>
              </a:lnSpc>
              <a:buFont typeface="Arial" panose="020B0604020202020204" pitchFamily="34" charset="0"/>
              <a:buChar char="•"/>
            </a:pPr>
            <a:r>
              <a:rPr lang="en-US" dirty="0" smtClean="0">
                <a:solidFill>
                  <a:schemeClr val="bg1"/>
                </a:solidFill>
              </a:rPr>
              <a:t>Slow transactions </a:t>
            </a:r>
          </a:p>
          <a:p>
            <a:pPr marL="285750" indent="-285750">
              <a:lnSpc>
                <a:spcPct val="150000"/>
              </a:lnSpc>
              <a:buFont typeface="Arial" panose="020B0604020202020204" pitchFamily="34" charset="0"/>
              <a:buChar char="•"/>
            </a:pPr>
            <a:r>
              <a:rPr lang="en-US" dirty="0" smtClean="0">
                <a:solidFill>
                  <a:schemeClr val="bg1"/>
                </a:solidFill>
              </a:rPr>
              <a:t>High transaction fee</a:t>
            </a:r>
          </a:p>
          <a:p>
            <a:pPr marL="285750" indent="-285750">
              <a:lnSpc>
                <a:spcPct val="150000"/>
              </a:lnSpc>
              <a:buFont typeface="Arial" panose="020B0604020202020204" pitchFamily="34" charset="0"/>
              <a:buChar char="•"/>
            </a:pPr>
            <a:r>
              <a:rPr lang="en-US" dirty="0">
                <a:solidFill>
                  <a:schemeClr val="bg1"/>
                </a:solidFill>
              </a:rPr>
              <a:t>E</a:t>
            </a:r>
            <a:r>
              <a:rPr lang="en-US" dirty="0" smtClean="0">
                <a:solidFill>
                  <a:schemeClr val="bg1"/>
                </a:solidFill>
              </a:rPr>
              <a:t>asy to trace a transaction</a:t>
            </a:r>
          </a:p>
          <a:p>
            <a:pPr marL="285750" indent="-285750">
              <a:lnSpc>
                <a:spcPct val="150000"/>
              </a:lnSpc>
              <a:buFont typeface="Arial" panose="020B0604020202020204" pitchFamily="34" charset="0"/>
              <a:buChar char="•"/>
            </a:pPr>
            <a:r>
              <a:rPr lang="en-US" dirty="0" smtClean="0">
                <a:solidFill>
                  <a:schemeClr val="bg1"/>
                </a:solidFill>
              </a:rPr>
              <a:t>Better mine on GPUs or </a:t>
            </a:r>
            <a:r>
              <a:rPr lang="en-GB" dirty="0">
                <a:solidFill>
                  <a:schemeClr val="bg1"/>
                </a:solidFill>
              </a:rPr>
              <a:t>ASICs</a:t>
            </a:r>
            <a:endParaRPr lang="en-US" dirty="0" smtClean="0">
              <a:solidFill>
                <a:schemeClr val="bg1"/>
              </a:solidFill>
            </a:endParaRPr>
          </a:p>
        </p:txBody>
      </p:sp>
      <p:pic>
        <p:nvPicPr>
          <p:cNvPr id="10242" name="Picture 2" descr="ÐÐ°ÑÑÐ¸Ð½ÐºÐ¸ Ð¿Ð¾ Ð·Ð°Ð¿ÑÐ¾ÑÑ bitcoin AT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4325" y="740951"/>
            <a:ext cx="3819525"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8446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12</a:t>
            </a:fld>
            <a:endParaRPr lang="ru-RU"/>
          </a:p>
        </p:txBody>
      </p:sp>
      <p:sp>
        <p:nvSpPr>
          <p:cNvPr id="8" name="Заголовок 7"/>
          <p:cNvSpPr>
            <a:spLocks noGrp="1"/>
          </p:cNvSpPr>
          <p:nvPr>
            <p:ph type="title"/>
          </p:nvPr>
        </p:nvSpPr>
        <p:spPr/>
        <p:txBody>
          <a:bodyPr/>
          <a:lstStyle/>
          <a:p>
            <a:r>
              <a:rPr lang="en-US" dirty="0" smtClean="0"/>
              <a:t>Step 2: Bitcoin transaction tracing</a:t>
            </a:r>
            <a:endParaRPr lang="ru-RU" dirty="0"/>
          </a:p>
        </p:txBody>
      </p:sp>
      <p:pic>
        <p:nvPicPr>
          <p:cNvPr id="12" name="Рисунок 11"/>
          <p:cNvPicPr>
            <a:picLocks noChangeAspect="1"/>
          </p:cNvPicPr>
          <p:nvPr/>
        </p:nvPicPr>
        <p:blipFill rotWithShape="1">
          <a:blip r:embed="rId3" cstate="print">
            <a:extLst>
              <a:ext uri="{28A0092B-C50C-407E-A947-70E740481C1C}">
                <a14:useLocalDpi xmlns:a14="http://schemas.microsoft.com/office/drawing/2010/main" val="0"/>
              </a:ext>
            </a:extLst>
          </a:blip>
          <a:srcRect l="35525" t="31498" r="35376" b="33287"/>
          <a:stretch/>
        </p:blipFill>
        <p:spPr>
          <a:xfrm>
            <a:off x="9400751" y="3474510"/>
            <a:ext cx="1250178" cy="1513036"/>
          </a:xfrm>
          <a:prstGeom prst="rect">
            <a:avLst/>
          </a:prstGeom>
        </p:spPr>
      </p:pic>
      <p:grpSp>
        <p:nvGrpSpPr>
          <p:cNvPr id="17" name="Группа 16"/>
          <p:cNvGrpSpPr/>
          <p:nvPr/>
        </p:nvGrpSpPr>
        <p:grpSpPr>
          <a:xfrm>
            <a:off x="2747801" y="3344121"/>
            <a:ext cx="2633824" cy="1389281"/>
            <a:chOff x="2709701" y="3251504"/>
            <a:chExt cx="2633824" cy="1389281"/>
          </a:xfrm>
        </p:grpSpPr>
        <p:sp>
          <p:nvSpPr>
            <p:cNvPr id="3" name="Стрелка вправо 2"/>
            <p:cNvSpPr/>
            <p:nvPr/>
          </p:nvSpPr>
          <p:spPr>
            <a:xfrm>
              <a:off x="2709701" y="3897835"/>
              <a:ext cx="2633824" cy="742950"/>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TextBox 3"/>
            <p:cNvSpPr txBox="1"/>
            <p:nvPr/>
          </p:nvSpPr>
          <p:spPr>
            <a:xfrm>
              <a:off x="2709701" y="3251504"/>
              <a:ext cx="2291563" cy="646331"/>
            </a:xfrm>
            <a:prstGeom prst="rect">
              <a:avLst/>
            </a:prstGeom>
            <a:noFill/>
          </p:spPr>
          <p:txBody>
            <a:bodyPr wrap="square" rtlCol="0">
              <a:spAutoFit/>
            </a:bodyPr>
            <a:lstStyle/>
            <a:p>
              <a:pPr algn="ctr"/>
              <a:r>
                <a:rPr lang="en-US" sz="3600" dirty="0" smtClean="0">
                  <a:solidFill>
                    <a:schemeClr val="bg1"/>
                  </a:solidFill>
                </a:rPr>
                <a:t>10 BTC</a:t>
              </a:r>
              <a:endParaRPr lang="ru-RU" sz="3600" dirty="0">
                <a:solidFill>
                  <a:schemeClr val="bg1"/>
                </a:solidFill>
              </a:endParaRPr>
            </a:p>
          </p:txBody>
        </p:sp>
      </p:grpSp>
      <p:sp>
        <p:nvSpPr>
          <p:cNvPr id="16" name="TextBox 15"/>
          <p:cNvSpPr txBox="1"/>
          <p:nvPr/>
        </p:nvSpPr>
        <p:spPr>
          <a:xfrm>
            <a:off x="5271521" y="2808308"/>
            <a:ext cx="2201394" cy="461665"/>
          </a:xfrm>
          <a:prstGeom prst="rect">
            <a:avLst/>
          </a:prstGeom>
          <a:noFill/>
        </p:spPr>
        <p:txBody>
          <a:bodyPr wrap="square" rtlCol="0">
            <a:spAutoFit/>
          </a:bodyPr>
          <a:lstStyle/>
          <a:p>
            <a:pPr algn="ctr"/>
            <a:r>
              <a:rPr lang="en-US" sz="2400" dirty="0" smtClean="0">
                <a:solidFill>
                  <a:schemeClr val="bg1"/>
                </a:solidFill>
              </a:rPr>
              <a:t>Withdraw cash</a:t>
            </a:r>
            <a:endParaRPr lang="ru-RU" sz="2400" dirty="0">
              <a:solidFill>
                <a:schemeClr val="bg1"/>
              </a:solidFill>
            </a:endParaRPr>
          </a:p>
        </p:txBody>
      </p:sp>
      <p:grpSp>
        <p:nvGrpSpPr>
          <p:cNvPr id="14" name="Группа 13"/>
          <p:cNvGrpSpPr/>
          <p:nvPr/>
        </p:nvGrpSpPr>
        <p:grpSpPr>
          <a:xfrm>
            <a:off x="186531" y="1745988"/>
            <a:ext cx="2836861" cy="1219527"/>
            <a:chOff x="253206" y="1660847"/>
            <a:chExt cx="2836861" cy="1219527"/>
          </a:xfrm>
        </p:grpSpPr>
        <p:sp>
          <p:nvSpPr>
            <p:cNvPr id="5" name="TextBox 4"/>
            <p:cNvSpPr txBox="1"/>
            <p:nvPr/>
          </p:nvSpPr>
          <p:spPr>
            <a:xfrm>
              <a:off x="253206" y="1660847"/>
              <a:ext cx="2836861" cy="461665"/>
            </a:xfrm>
            <a:prstGeom prst="rect">
              <a:avLst/>
            </a:prstGeom>
            <a:noFill/>
          </p:spPr>
          <p:txBody>
            <a:bodyPr wrap="square" rtlCol="0">
              <a:spAutoFit/>
            </a:bodyPr>
            <a:lstStyle/>
            <a:p>
              <a:pPr algn="ctr"/>
              <a:r>
                <a:rPr lang="en-US" sz="2400" dirty="0" smtClean="0">
                  <a:solidFill>
                    <a:schemeClr val="bg1"/>
                  </a:solidFill>
                </a:rPr>
                <a:t>Mining reward</a:t>
              </a:r>
              <a:endParaRPr lang="ru-RU" sz="2400" dirty="0">
                <a:solidFill>
                  <a:schemeClr val="bg1"/>
                </a:solidFill>
              </a:endParaRPr>
            </a:p>
          </p:txBody>
        </p:sp>
        <p:sp>
          <p:nvSpPr>
            <p:cNvPr id="13" name="Стрелка вниз 12"/>
            <p:cNvSpPr/>
            <p:nvPr/>
          </p:nvSpPr>
          <p:spPr>
            <a:xfrm>
              <a:off x="1190625" y="2295525"/>
              <a:ext cx="962025" cy="584849"/>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3318" name="Picture 6" descr="ÐÐ°ÑÑÐ¸Ð½ÐºÐ¸ Ð¿Ð¾ Ð·Ð°Ð¿ÑÐ¾ÑÑ cryptowallet icon white no background"/>
          <p:cNvPicPr>
            <a:picLocks noChangeAspect="1" noChangeArrowheads="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5381625" y="3194716"/>
            <a:ext cx="2072625" cy="207262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ÐÐ°ÑÑÐ¸Ð½ÐºÐ¸ Ð¿Ð¾ Ð·Ð°Ð¿ÑÐ¾ÑÑ cryptowallet icon white no background"/>
          <p:cNvPicPr>
            <a:picLocks noChangeAspect="1" noChangeArrowheads="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518472" y="2883442"/>
            <a:ext cx="2291563" cy="2291564"/>
          </a:xfrm>
          <a:prstGeom prst="rect">
            <a:avLst/>
          </a:prstGeom>
          <a:noFill/>
          <a:extLst>
            <a:ext uri="{909E8E84-426E-40DD-AFC4-6F175D3DCCD1}">
              <a14:hiddenFill xmlns:a14="http://schemas.microsoft.com/office/drawing/2010/main">
                <a:solidFill>
                  <a:srgbClr val="FFFFFF"/>
                </a:solidFill>
              </a14:hiddenFill>
            </a:ext>
          </a:extLst>
        </p:spPr>
      </p:pic>
      <p:sp>
        <p:nvSpPr>
          <p:cNvPr id="22" name="Стрелка вправо 21"/>
          <p:cNvSpPr/>
          <p:nvPr/>
        </p:nvSpPr>
        <p:spPr>
          <a:xfrm>
            <a:off x="7454250" y="3990452"/>
            <a:ext cx="1748104" cy="742950"/>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3322" name="Picture 10" descr="ÐÐ°ÑÑÐ¸Ð½ÐºÐ¸ Ð¿Ð¾ Ð·Ð°Ð¿ÑÐ¾ÑÑ rich bitch meme"/>
          <p:cNvPicPr>
            <a:picLocks noChangeAspect="1" noChangeArrowheads="1"/>
          </p:cNvPicPr>
          <p:nvPr/>
        </p:nvPicPr>
        <p:blipFill rotWithShape="1">
          <a:blip r:embed="rId6">
            <a:extLst>
              <a:ext uri="{28A0092B-C50C-407E-A947-70E740481C1C}">
                <a14:useLocalDpi xmlns:a14="http://schemas.microsoft.com/office/drawing/2010/main" val="0"/>
              </a:ext>
            </a:extLst>
          </a:blip>
          <a:srcRect l="15148" r="23119" b="5814"/>
          <a:stretch/>
        </p:blipFill>
        <p:spPr bwMode="auto">
          <a:xfrm>
            <a:off x="9400750" y="3269973"/>
            <a:ext cx="1810254" cy="2183907"/>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descr="ÐÐ°ÑÑÐ¸Ð½ÐºÐ¸ Ð¿Ð¾ Ð·Ð°Ð¿ÑÐ¾ÑÑ dog in the jail fun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24764" y="743918"/>
            <a:ext cx="2562225" cy="1790701"/>
          </a:xfrm>
          <a:prstGeom prst="rect">
            <a:avLst/>
          </a:prstGeom>
          <a:noFill/>
          <a:extLst>
            <a:ext uri="{909E8E84-426E-40DD-AFC4-6F175D3DCCD1}">
              <a14:hiddenFill xmlns:a14="http://schemas.microsoft.com/office/drawing/2010/main">
                <a:solidFill>
                  <a:srgbClr val="FFFFFF"/>
                </a:solidFill>
              </a14:hiddenFill>
            </a:ext>
          </a:extLst>
        </p:spPr>
      </p:pic>
      <p:sp>
        <p:nvSpPr>
          <p:cNvPr id="26" name="Стрелка вправо 25"/>
          <p:cNvSpPr/>
          <p:nvPr/>
        </p:nvSpPr>
        <p:spPr>
          <a:xfrm rot="16200000">
            <a:off x="10040470" y="2530821"/>
            <a:ext cx="530815" cy="742950"/>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9" name="Группа 18"/>
          <p:cNvGrpSpPr/>
          <p:nvPr/>
        </p:nvGrpSpPr>
        <p:grpSpPr>
          <a:xfrm>
            <a:off x="3246962" y="4733402"/>
            <a:ext cx="1300851" cy="1422801"/>
            <a:chOff x="3246962" y="4733402"/>
            <a:chExt cx="1300851" cy="1422801"/>
          </a:xfrm>
        </p:grpSpPr>
        <p:grpSp>
          <p:nvGrpSpPr>
            <p:cNvPr id="27" name="Group 33"/>
            <p:cNvGrpSpPr>
              <a:grpSpLocks noChangeAspect="1"/>
            </p:cNvGrpSpPr>
            <p:nvPr/>
          </p:nvGrpSpPr>
          <p:grpSpPr bwMode="auto">
            <a:xfrm>
              <a:off x="3536477" y="4733402"/>
              <a:ext cx="776446" cy="1053469"/>
              <a:chOff x="3943" y="388"/>
              <a:chExt cx="398" cy="540"/>
            </a:xfrm>
            <a:solidFill>
              <a:srgbClr val="F2F2F2"/>
            </a:solidFill>
          </p:grpSpPr>
          <p:sp>
            <p:nvSpPr>
              <p:cNvPr id="28" name="Freeform 34"/>
              <p:cNvSpPr>
                <a:spLocks noEditPoints="1"/>
              </p:cNvSpPr>
              <p:nvPr/>
            </p:nvSpPr>
            <p:spPr bwMode="auto">
              <a:xfrm>
                <a:off x="3943" y="388"/>
                <a:ext cx="343" cy="388"/>
              </a:xfrm>
              <a:custGeom>
                <a:avLst/>
                <a:gdLst>
                  <a:gd name="T0" fmla="*/ 35 w 343"/>
                  <a:gd name="T1" fmla="*/ 354 h 388"/>
                  <a:gd name="T2" fmla="*/ 35 w 343"/>
                  <a:gd name="T3" fmla="*/ 34 h 388"/>
                  <a:gd name="T4" fmla="*/ 309 w 343"/>
                  <a:gd name="T5" fmla="*/ 34 h 388"/>
                  <a:gd name="T6" fmla="*/ 309 w 343"/>
                  <a:gd name="T7" fmla="*/ 354 h 388"/>
                  <a:gd name="T8" fmla="*/ 35 w 343"/>
                  <a:gd name="T9" fmla="*/ 354 h 388"/>
                  <a:gd name="T10" fmla="*/ 343 w 343"/>
                  <a:gd name="T11" fmla="*/ 388 h 388"/>
                  <a:gd name="T12" fmla="*/ 343 w 343"/>
                  <a:gd name="T13" fmla="*/ 0 h 388"/>
                  <a:gd name="T14" fmla="*/ 0 w 343"/>
                  <a:gd name="T15" fmla="*/ 0 h 388"/>
                  <a:gd name="T16" fmla="*/ 0 w 343"/>
                  <a:gd name="T17" fmla="*/ 388 h 388"/>
                  <a:gd name="T18" fmla="*/ 343 w 343"/>
                  <a:gd name="T19" fmla="*/ 388 h 388"/>
                  <a:gd name="T20" fmla="*/ 117 w 343"/>
                  <a:gd name="T21" fmla="*/ 109 h 388"/>
                  <a:gd name="T22" fmla="*/ 282 w 343"/>
                  <a:gd name="T23" fmla="*/ 109 h 388"/>
                  <a:gd name="T24" fmla="*/ 282 w 343"/>
                  <a:gd name="T25" fmla="*/ 82 h 388"/>
                  <a:gd name="T26" fmla="*/ 117 w 343"/>
                  <a:gd name="T27" fmla="*/ 82 h 388"/>
                  <a:gd name="T28" fmla="*/ 117 w 343"/>
                  <a:gd name="T29" fmla="*/ 109 h 388"/>
                  <a:gd name="T30" fmla="*/ 62 w 343"/>
                  <a:gd name="T31" fmla="*/ 191 h 388"/>
                  <a:gd name="T32" fmla="*/ 282 w 343"/>
                  <a:gd name="T33" fmla="*/ 191 h 388"/>
                  <a:gd name="T34" fmla="*/ 282 w 343"/>
                  <a:gd name="T35" fmla="*/ 164 h 388"/>
                  <a:gd name="T36" fmla="*/ 62 w 343"/>
                  <a:gd name="T37" fmla="*/ 164 h 388"/>
                  <a:gd name="T38" fmla="*/ 62 w 343"/>
                  <a:gd name="T39" fmla="*/ 191 h 388"/>
                  <a:gd name="T40" fmla="*/ 62 w 343"/>
                  <a:gd name="T41" fmla="*/ 246 h 388"/>
                  <a:gd name="T42" fmla="*/ 282 w 343"/>
                  <a:gd name="T43" fmla="*/ 246 h 388"/>
                  <a:gd name="T44" fmla="*/ 282 w 343"/>
                  <a:gd name="T45" fmla="*/ 219 h 388"/>
                  <a:gd name="T46" fmla="*/ 62 w 343"/>
                  <a:gd name="T47" fmla="*/ 219 h 388"/>
                  <a:gd name="T48" fmla="*/ 62 w 343"/>
                  <a:gd name="T49" fmla="*/ 246 h 388"/>
                  <a:gd name="T50" fmla="*/ 62 w 343"/>
                  <a:gd name="T51" fmla="*/ 301 h 388"/>
                  <a:gd name="T52" fmla="*/ 282 w 343"/>
                  <a:gd name="T53" fmla="*/ 301 h 388"/>
                  <a:gd name="T54" fmla="*/ 282 w 343"/>
                  <a:gd name="T55" fmla="*/ 273 h 388"/>
                  <a:gd name="T56" fmla="*/ 62 w 343"/>
                  <a:gd name="T57" fmla="*/ 273 h 388"/>
                  <a:gd name="T58" fmla="*/ 62 w 343"/>
                  <a:gd name="T59" fmla="*/ 301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3" h="388">
                    <a:moveTo>
                      <a:pt x="35" y="354"/>
                    </a:moveTo>
                    <a:lnTo>
                      <a:pt x="35" y="34"/>
                    </a:lnTo>
                    <a:lnTo>
                      <a:pt x="309" y="34"/>
                    </a:lnTo>
                    <a:lnTo>
                      <a:pt x="309" y="354"/>
                    </a:lnTo>
                    <a:lnTo>
                      <a:pt x="35" y="354"/>
                    </a:lnTo>
                    <a:close/>
                    <a:moveTo>
                      <a:pt x="343" y="388"/>
                    </a:moveTo>
                    <a:lnTo>
                      <a:pt x="343" y="0"/>
                    </a:lnTo>
                    <a:lnTo>
                      <a:pt x="0" y="0"/>
                    </a:lnTo>
                    <a:lnTo>
                      <a:pt x="0" y="388"/>
                    </a:lnTo>
                    <a:lnTo>
                      <a:pt x="343" y="388"/>
                    </a:lnTo>
                    <a:close/>
                    <a:moveTo>
                      <a:pt x="117" y="109"/>
                    </a:moveTo>
                    <a:lnTo>
                      <a:pt x="282" y="109"/>
                    </a:lnTo>
                    <a:lnTo>
                      <a:pt x="282" y="82"/>
                    </a:lnTo>
                    <a:lnTo>
                      <a:pt x="117" y="82"/>
                    </a:lnTo>
                    <a:lnTo>
                      <a:pt x="117" y="109"/>
                    </a:lnTo>
                    <a:close/>
                    <a:moveTo>
                      <a:pt x="62" y="191"/>
                    </a:moveTo>
                    <a:lnTo>
                      <a:pt x="282" y="191"/>
                    </a:lnTo>
                    <a:lnTo>
                      <a:pt x="282" y="164"/>
                    </a:lnTo>
                    <a:lnTo>
                      <a:pt x="62" y="164"/>
                    </a:lnTo>
                    <a:lnTo>
                      <a:pt x="62" y="191"/>
                    </a:lnTo>
                    <a:close/>
                    <a:moveTo>
                      <a:pt x="62" y="246"/>
                    </a:moveTo>
                    <a:lnTo>
                      <a:pt x="282" y="246"/>
                    </a:lnTo>
                    <a:lnTo>
                      <a:pt x="282" y="219"/>
                    </a:lnTo>
                    <a:lnTo>
                      <a:pt x="62" y="219"/>
                    </a:lnTo>
                    <a:lnTo>
                      <a:pt x="62" y="246"/>
                    </a:lnTo>
                    <a:close/>
                    <a:moveTo>
                      <a:pt x="62" y="301"/>
                    </a:moveTo>
                    <a:lnTo>
                      <a:pt x="282" y="301"/>
                    </a:lnTo>
                    <a:lnTo>
                      <a:pt x="282" y="273"/>
                    </a:lnTo>
                    <a:lnTo>
                      <a:pt x="62" y="273"/>
                    </a:lnTo>
                    <a:lnTo>
                      <a:pt x="62" y="3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35"/>
              <p:cNvSpPr>
                <a:spLocks/>
              </p:cNvSpPr>
              <p:nvPr/>
            </p:nvSpPr>
            <p:spPr bwMode="auto">
              <a:xfrm>
                <a:off x="3943" y="810"/>
                <a:ext cx="240" cy="118"/>
              </a:xfrm>
              <a:custGeom>
                <a:avLst/>
                <a:gdLst>
                  <a:gd name="T0" fmla="*/ 172 w 240"/>
                  <a:gd name="T1" fmla="*/ 118 h 118"/>
                  <a:gd name="T2" fmla="*/ 240 w 240"/>
                  <a:gd name="T3" fmla="*/ 60 h 118"/>
                  <a:gd name="T4" fmla="*/ 172 w 240"/>
                  <a:gd name="T5" fmla="*/ 0 h 118"/>
                  <a:gd name="T6" fmla="*/ 155 w 240"/>
                  <a:gd name="T7" fmla="*/ 20 h 118"/>
                  <a:gd name="T8" fmla="*/ 184 w 240"/>
                  <a:gd name="T9" fmla="*/ 46 h 118"/>
                  <a:gd name="T10" fmla="*/ 0 w 240"/>
                  <a:gd name="T11" fmla="*/ 46 h 118"/>
                  <a:gd name="T12" fmla="*/ 0 w 240"/>
                  <a:gd name="T13" fmla="*/ 73 h 118"/>
                  <a:gd name="T14" fmla="*/ 182 w 240"/>
                  <a:gd name="T15" fmla="*/ 73 h 118"/>
                  <a:gd name="T16" fmla="*/ 155 w 240"/>
                  <a:gd name="T17" fmla="*/ 97 h 118"/>
                  <a:gd name="T18" fmla="*/ 172 w 240"/>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18">
                    <a:moveTo>
                      <a:pt x="172" y="118"/>
                    </a:moveTo>
                    <a:lnTo>
                      <a:pt x="240" y="60"/>
                    </a:lnTo>
                    <a:lnTo>
                      <a:pt x="172" y="0"/>
                    </a:lnTo>
                    <a:lnTo>
                      <a:pt x="155" y="20"/>
                    </a:lnTo>
                    <a:lnTo>
                      <a:pt x="184" y="46"/>
                    </a:lnTo>
                    <a:lnTo>
                      <a:pt x="0" y="46"/>
                    </a:lnTo>
                    <a:lnTo>
                      <a:pt x="0" y="73"/>
                    </a:lnTo>
                    <a:lnTo>
                      <a:pt x="182" y="73"/>
                    </a:lnTo>
                    <a:lnTo>
                      <a:pt x="155" y="97"/>
                    </a:lnTo>
                    <a:lnTo>
                      <a:pt x="172"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36"/>
              <p:cNvSpPr>
                <a:spLocks/>
              </p:cNvSpPr>
              <p:nvPr/>
            </p:nvSpPr>
            <p:spPr bwMode="auto">
              <a:xfrm>
                <a:off x="3998" y="764"/>
                <a:ext cx="105" cy="65"/>
              </a:xfrm>
              <a:custGeom>
                <a:avLst/>
                <a:gdLst>
                  <a:gd name="T0" fmla="*/ 34 w 105"/>
                  <a:gd name="T1" fmla="*/ 0 h 65"/>
                  <a:gd name="T2" fmla="*/ 0 w 105"/>
                  <a:gd name="T3" fmla="*/ 0 h 65"/>
                  <a:gd name="T4" fmla="*/ 0 w 105"/>
                  <a:gd name="T5" fmla="*/ 65 h 65"/>
                  <a:gd name="T6" fmla="*/ 74 w 105"/>
                  <a:gd name="T7" fmla="*/ 65 h 65"/>
                  <a:gd name="T8" fmla="*/ 84 w 105"/>
                  <a:gd name="T9" fmla="*/ 54 h 65"/>
                  <a:gd name="T10" fmla="*/ 101 w 105"/>
                  <a:gd name="T11" fmla="*/ 32 h 65"/>
                  <a:gd name="T12" fmla="*/ 105 w 105"/>
                  <a:gd name="T13" fmla="*/ 31 h 65"/>
                  <a:gd name="T14" fmla="*/ 34 w 105"/>
                  <a:gd name="T15" fmla="*/ 31 h 65"/>
                  <a:gd name="T16" fmla="*/ 34 w 105"/>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5">
                    <a:moveTo>
                      <a:pt x="34" y="0"/>
                    </a:moveTo>
                    <a:lnTo>
                      <a:pt x="0" y="0"/>
                    </a:lnTo>
                    <a:lnTo>
                      <a:pt x="0" y="65"/>
                    </a:lnTo>
                    <a:lnTo>
                      <a:pt x="74" y="65"/>
                    </a:lnTo>
                    <a:lnTo>
                      <a:pt x="84" y="54"/>
                    </a:lnTo>
                    <a:lnTo>
                      <a:pt x="101" y="32"/>
                    </a:lnTo>
                    <a:lnTo>
                      <a:pt x="105" y="31"/>
                    </a:lnTo>
                    <a:lnTo>
                      <a:pt x="34" y="31"/>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37"/>
              <p:cNvSpPr>
                <a:spLocks/>
              </p:cNvSpPr>
              <p:nvPr/>
            </p:nvSpPr>
            <p:spPr bwMode="auto">
              <a:xfrm>
                <a:off x="4128" y="439"/>
                <a:ext cx="213" cy="390"/>
              </a:xfrm>
              <a:custGeom>
                <a:avLst/>
                <a:gdLst>
                  <a:gd name="T0" fmla="*/ 84 w 124"/>
                  <a:gd name="T1" fmla="*/ 0 h 228"/>
                  <a:gd name="T2" fmla="*/ 84 w 124"/>
                  <a:gd name="T3" fmla="*/ 20 h 228"/>
                  <a:gd name="T4" fmla="*/ 104 w 124"/>
                  <a:gd name="T5" fmla="*/ 20 h 228"/>
                  <a:gd name="T6" fmla="*/ 104 w 124"/>
                  <a:gd name="T7" fmla="*/ 208 h 228"/>
                  <a:gd name="T8" fmla="*/ 0 w 124"/>
                  <a:gd name="T9" fmla="*/ 208 h 228"/>
                  <a:gd name="T10" fmla="*/ 0 w 124"/>
                  <a:gd name="T11" fmla="*/ 208 h 228"/>
                  <a:gd name="T12" fmla="*/ 23 w 124"/>
                  <a:gd name="T13" fmla="*/ 228 h 228"/>
                  <a:gd name="T14" fmla="*/ 124 w 124"/>
                  <a:gd name="T15" fmla="*/ 228 h 228"/>
                  <a:gd name="T16" fmla="*/ 124 w 124"/>
                  <a:gd name="T17" fmla="*/ 0 h 228"/>
                  <a:gd name="T18" fmla="*/ 84 w 124"/>
                  <a:gd name="T1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228">
                    <a:moveTo>
                      <a:pt x="84" y="0"/>
                    </a:moveTo>
                    <a:cubicBezTo>
                      <a:pt x="84" y="7"/>
                      <a:pt x="84" y="13"/>
                      <a:pt x="84" y="20"/>
                    </a:cubicBezTo>
                    <a:cubicBezTo>
                      <a:pt x="104" y="20"/>
                      <a:pt x="104" y="20"/>
                      <a:pt x="104" y="20"/>
                    </a:cubicBezTo>
                    <a:cubicBezTo>
                      <a:pt x="104" y="208"/>
                      <a:pt x="104" y="208"/>
                      <a:pt x="104" y="208"/>
                    </a:cubicBezTo>
                    <a:cubicBezTo>
                      <a:pt x="0" y="208"/>
                      <a:pt x="0" y="208"/>
                      <a:pt x="0" y="208"/>
                    </a:cubicBezTo>
                    <a:cubicBezTo>
                      <a:pt x="0" y="208"/>
                      <a:pt x="0" y="208"/>
                      <a:pt x="0" y="208"/>
                    </a:cubicBezTo>
                    <a:cubicBezTo>
                      <a:pt x="23" y="228"/>
                      <a:pt x="23" y="228"/>
                      <a:pt x="23" y="228"/>
                    </a:cubicBezTo>
                    <a:cubicBezTo>
                      <a:pt x="124" y="228"/>
                      <a:pt x="124" y="228"/>
                      <a:pt x="124" y="228"/>
                    </a:cubicBezTo>
                    <a:cubicBezTo>
                      <a:pt x="124" y="0"/>
                      <a:pt x="124" y="0"/>
                      <a:pt x="124" y="0"/>
                    </a:cubicBezTo>
                    <a:lnTo>
                      <a:pt x="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18" name="TextBox 17"/>
            <p:cNvSpPr txBox="1"/>
            <p:nvPr/>
          </p:nvSpPr>
          <p:spPr>
            <a:xfrm>
              <a:off x="3246962" y="5786871"/>
              <a:ext cx="1300851" cy="369332"/>
            </a:xfrm>
            <a:prstGeom prst="rect">
              <a:avLst/>
            </a:prstGeom>
            <a:noFill/>
          </p:spPr>
          <p:txBody>
            <a:bodyPr wrap="square" rtlCol="0">
              <a:spAutoFit/>
            </a:bodyPr>
            <a:lstStyle/>
            <a:p>
              <a:r>
                <a:rPr lang="en-US" dirty="0" err="1" smtClean="0">
                  <a:solidFill>
                    <a:schemeClr val="bg1"/>
                  </a:solidFill>
                </a:rPr>
                <a:t>Blockchain</a:t>
              </a:r>
              <a:endParaRPr lang="ru-RU" dirty="0">
                <a:solidFill>
                  <a:schemeClr val="bg1"/>
                </a:solidFill>
              </a:endParaRPr>
            </a:p>
          </p:txBody>
        </p:sp>
      </p:grpSp>
    </p:spTree>
    <p:extLst>
      <p:ext uri="{BB962C8B-B14F-4D97-AF65-F5344CB8AC3E}">
        <p14:creationId xmlns:p14="http://schemas.microsoft.com/office/powerpoint/2010/main" val="53693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3318"/>
                                        </p:tgtEl>
                                        <p:attrNameLst>
                                          <p:attrName>style.visibility</p:attrName>
                                        </p:attrNameLst>
                                      </p:cBhvr>
                                      <p:to>
                                        <p:strVal val="visible"/>
                                      </p:to>
                                    </p:set>
                                    <p:animEffect transition="in" filter="fade">
                                      <p:cBhvr>
                                        <p:cTn id="10" dur="250"/>
                                        <p:tgtEl>
                                          <p:spTgt spid="133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5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25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5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25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322"/>
                                        </p:tgtEl>
                                        <p:attrNameLst>
                                          <p:attrName>style.visibility</p:attrName>
                                        </p:attrNameLst>
                                      </p:cBhvr>
                                      <p:to>
                                        <p:strVal val="visible"/>
                                      </p:to>
                                    </p:set>
                                    <p:animEffect transition="in" filter="fade">
                                      <p:cBhvr>
                                        <p:cTn id="31" dur="250"/>
                                        <p:tgtEl>
                                          <p:spTgt spid="133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25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13324"/>
                                        </p:tgtEl>
                                        <p:attrNameLst>
                                          <p:attrName>style.visibility</p:attrName>
                                        </p:attrNameLst>
                                      </p:cBhvr>
                                      <p:to>
                                        <p:strVal val="visible"/>
                                      </p:to>
                                    </p:set>
                                    <p:animEffect transition="in" filter="fade">
                                      <p:cBhvr>
                                        <p:cTn id="39" dur="250"/>
                                        <p:tgtEl>
                                          <p:spTgt spid="13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13</a:t>
            </a:fld>
            <a:endParaRPr lang="ru-RU"/>
          </a:p>
        </p:txBody>
      </p:sp>
      <p:sp>
        <p:nvSpPr>
          <p:cNvPr id="8" name="Заголовок 7"/>
          <p:cNvSpPr>
            <a:spLocks noGrp="1"/>
          </p:cNvSpPr>
          <p:nvPr>
            <p:ph type="title"/>
          </p:nvPr>
        </p:nvSpPr>
        <p:spPr/>
        <p:txBody>
          <a:bodyPr/>
          <a:lstStyle/>
          <a:p>
            <a:r>
              <a:rPr lang="en-US" dirty="0" smtClean="0"/>
              <a:t>Step 2: Bitcoin tumbler</a:t>
            </a:r>
            <a:endParaRPr lang="ru-RU" dirty="0"/>
          </a:p>
        </p:txBody>
      </p:sp>
      <p:pic>
        <p:nvPicPr>
          <p:cNvPr id="12294" name="Picture 6" descr="https://www.deepwebsiteslinks.com/wp-content/uploads/2017/10/Bitcoin-Tumbler-Service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075" y="1488354"/>
            <a:ext cx="6419850" cy="407670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ÐÐ°ÑÑÐ¸Ð½ÐºÐ¸ Ð¿Ð¾ Ð·Ð°Ð¿ÑÐ¾ÑÑ chihuahua eyebrow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675" r="3466" b="5718"/>
          <a:stretch/>
        </p:blipFill>
        <p:spPr bwMode="auto">
          <a:xfrm>
            <a:off x="7820025" y="1057420"/>
            <a:ext cx="1933575" cy="2171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54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6"/>
                                        </p:tgtEl>
                                        <p:attrNameLst>
                                          <p:attrName>style.visibility</p:attrName>
                                        </p:attrNameLst>
                                      </p:cBhvr>
                                      <p:to>
                                        <p:strVal val="visible"/>
                                      </p:to>
                                    </p:set>
                                    <p:animEffect transition="in" filter="fade">
                                      <p:cBhvr>
                                        <p:cTn id="7" dur="250"/>
                                        <p:tgtEl>
                                          <p:spTgt spid="12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14</a:t>
            </a:fld>
            <a:endParaRPr lang="ru-RU"/>
          </a:p>
        </p:txBody>
      </p:sp>
      <p:sp>
        <p:nvSpPr>
          <p:cNvPr id="8" name="Заголовок 7"/>
          <p:cNvSpPr>
            <a:spLocks noGrp="1"/>
          </p:cNvSpPr>
          <p:nvPr>
            <p:ph type="title"/>
          </p:nvPr>
        </p:nvSpPr>
        <p:spPr/>
        <p:txBody>
          <a:bodyPr/>
          <a:lstStyle/>
          <a:p>
            <a:r>
              <a:rPr lang="en-US" dirty="0" smtClean="0"/>
              <a:t>Step 2: Built-in tumblers</a:t>
            </a:r>
            <a:endParaRPr lang="ru-RU" dirty="0"/>
          </a:p>
        </p:txBody>
      </p:sp>
      <p:sp>
        <p:nvSpPr>
          <p:cNvPr id="2" name="TextBox 1"/>
          <p:cNvSpPr txBox="1"/>
          <p:nvPr/>
        </p:nvSpPr>
        <p:spPr>
          <a:xfrm>
            <a:off x="434976" y="1257300"/>
            <a:ext cx="11252199"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err="1" smtClean="0">
                <a:solidFill>
                  <a:schemeClr val="bg1"/>
                </a:solidFill>
              </a:rPr>
              <a:t>Cloakcoin</a:t>
            </a:r>
            <a:r>
              <a:rPr lang="en-GB" dirty="0" smtClean="0">
                <a:solidFill>
                  <a:schemeClr val="bg1"/>
                </a:solidFill>
              </a:rPr>
              <a:t> </a:t>
            </a:r>
          </a:p>
          <a:p>
            <a:pPr marL="285750" indent="-285750">
              <a:lnSpc>
                <a:spcPct val="150000"/>
              </a:lnSpc>
              <a:buFont typeface="Arial" panose="020B0604020202020204" pitchFamily="34" charset="0"/>
              <a:buChar char="•"/>
            </a:pPr>
            <a:r>
              <a:rPr lang="en-GB" dirty="0" smtClean="0">
                <a:solidFill>
                  <a:schemeClr val="bg1"/>
                </a:solidFill>
              </a:rPr>
              <a:t>PIVX</a:t>
            </a:r>
          </a:p>
          <a:p>
            <a:pPr marL="285750" indent="-285750">
              <a:lnSpc>
                <a:spcPct val="150000"/>
              </a:lnSpc>
              <a:buFont typeface="Arial" panose="020B0604020202020204" pitchFamily="34" charset="0"/>
              <a:buChar char="•"/>
            </a:pPr>
            <a:r>
              <a:rPr lang="en-GB" dirty="0">
                <a:solidFill>
                  <a:schemeClr val="bg1"/>
                </a:solidFill>
              </a:rPr>
              <a:t>Dash</a:t>
            </a:r>
            <a:endParaRPr lang="en-GB" dirty="0" smtClean="0">
              <a:solidFill>
                <a:schemeClr val="bg1"/>
              </a:solidFill>
            </a:endParaRPr>
          </a:p>
          <a:p>
            <a:pPr marL="285750" indent="-285750">
              <a:lnSpc>
                <a:spcPct val="150000"/>
              </a:lnSpc>
              <a:buFont typeface="Arial" panose="020B0604020202020204" pitchFamily="34" charset="0"/>
              <a:buChar char="•"/>
            </a:pPr>
            <a:r>
              <a:rPr lang="en-GB" dirty="0" err="1" smtClean="0">
                <a:solidFill>
                  <a:schemeClr val="bg1"/>
                </a:solidFill>
              </a:rPr>
              <a:t>Zcoin</a:t>
            </a:r>
            <a:endParaRPr lang="ru-RU" dirty="0">
              <a:solidFill>
                <a:schemeClr val="bg1"/>
              </a:solidFill>
            </a:endParaRPr>
          </a:p>
        </p:txBody>
      </p:sp>
    </p:spTree>
    <p:extLst>
      <p:ext uri="{BB962C8B-B14F-4D97-AF65-F5344CB8AC3E}">
        <p14:creationId xmlns:p14="http://schemas.microsoft.com/office/powerpoint/2010/main" val="18940312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15</a:t>
            </a:fld>
            <a:endParaRPr lang="ru-RU"/>
          </a:p>
        </p:txBody>
      </p:sp>
      <p:sp>
        <p:nvSpPr>
          <p:cNvPr id="8" name="Заголовок 7"/>
          <p:cNvSpPr>
            <a:spLocks noGrp="1"/>
          </p:cNvSpPr>
          <p:nvPr>
            <p:ph type="title"/>
          </p:nvPr>
        </p:nvSpPr>
        <p:spPr/>
        <p:txBody>
          <a:bodyPr/>
          <a:lstStyle/>
          <a:p>
            <a:r>
              <a:rPr lang="en-US" dirty="0" smtClean="0"/>
              <a:t>Step 2: </a:t>
            </a:r>
            <a:r>
              <a:rPr lang="en-US" dirty="0" err="1" smtClean="0"/>
              <a:t>Monero</a:t>
            </a:r>
            <a:r>
              <a:rPr lang="en-US" dirty="0" smtClean="0"/>
              <a:t> vs Bitcoin</a:t>
            </a:r>
            <a:endParaRPr lang="ru-RU" dirty="0"/>
          </a:p>
        </p:txBody>
      </p:sp>
      <p:sp>
        <p:nvSpPr>
          <p:cNvPr id="3" name="TextBox 2"/>
          <p:cNvSpPr txBox="1"/>
          <p:nvPr/>
        </p:nvSpPr>
        <p:spPr>
          <a:xfrm>
            <a:off x="434976" y="1343025"/>
            <a:ext cx="11433174" cy="42473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rPr>
              <a:t>P</a:t>
            </a:r>
            <a:r>
              <a:rPr lang="en-US" dirty="0" smtClean="0">
                <a:solidFill>
                  <a:schemeClr val="bg1"/>
                </a:solidFill>
              </a:rPr>
              <a:t>rovides anonymity</a:t>
            </a:r>
            <a:r>
              <a:rPr lang="ru-RU" dirty="0" smtClean="0">
                <a:solidFill>
                  <a:schemeClr val="bg1"/>
                </a:solidFill>
              </a:rPr>
              <a:t> </a:t>
            </a:r>
            <a:r>
              <a:rPr lang="en-US" dirty="0" smtClean="0">
                <a:solidFill>
                  <a:schemeClr val="bg1"/>
                </a:solidFill>
              </a:rPr>
              <a:t>by design, </a:t>
            </a:r>
            <a:r>
              <a:rPr lang="en-US" dirty="0">
                <a:solidFill>
                  <a:schemeClr val="bg1"/>
                </a:solidFill>
              </a:rPr>
              <a:t>without </a:t>
            </a:r>
            <a:r>
              <a:rPr lang="en-US" dirty="0" smtClean="0">
                <a:solidFill>
                  <a:schemeClr val="bg1"/>
                </a:solidFill>
              </a:rPr>
              <a:t>mixing services</a:t>
            </a:r>
          </a:p>
          <a:p>
            <a:pPr marL="742950" lvl="1" indent="-285750">
              <a:lnSpc>
                <a:spcPct val="150000"/>
              </a:lnSpc>
              <a:buFont typeface="Arial" panose="020B0604020202020204" pitchFamily="34" charset="0"/>
              <a:buChar char="•"/>
            </a:pPr>
            <a:r>
              <a:rPr lang="en-US" sz="1400" dirty="0" smtClean="0">
                <a:solidFill>
                  <a:schemeClr val="bg1"/>
                </a:solidFill>
              </a:rPr>
              <a:t>Even transaction amounts are encrypted</a:t>
            </a:r>
          </a:p>
          <a:p>
            <a:pPr marL="285750" indent="-285750">
              <a:lnSpc>
                <a:spcPct val="150000"/>
              </a:lnSpc>
              <a:buFont typeface="Arial" panose="020B0604020202020204" pitchFamily="34" charset="0"/>
              <a:buChar char="•"/>
            </a:pPr>
            <a:r>
              <a:rPr lang="en-US" dirty="0" smtClean="0">
                <a:solidFill>
                  <a:schemeClr val="bg1"/>
                </a:solidFill>
              </a:rPr>
              <a:t>Uses </a:t>
            </a:r>
            <a:r>
              <a:rPr lang="en-GB" dirty="0" err="1" smtClean="0">
                <a:solidFill>
                  <a:schemeClr val="bg1"/>
                </a:solidFill>
              </a:rPr>
              <a:t>CryptoNight</a:t>
            </a:r>
            <a:r>
              <a:rPr lang="en-US" dirty="0" smtClean="0">
                <a:solidFill>
                  <a:schemeClr val="bg1"/>
                </a:solidFill>
              </a:rPr>
              <a:t> </a:t>
            </a:r>
            <a:r>
              <a:rPr lang="en-GB" dirty="0" smtClean="0">
                <a:solidFill>
                  <a:schemeClr val="bg1"/>
                </a:solidFill>
              </a:rPr>
              <a:t>proof </a:t>
            </a:r>
            <a:r>
              <a:rPr lang="en-GB" dirty="0">
                <a:solidFill>
                  <a:schemeClr val="bg1"/>
                </a:solidFill>
              </a:rPr>
              <a:t>of </a:t>
            </a:r>
            <a:r>
              <a:rPr lang="en-GB" dirty="0" smtClean="0">
                <a:solidFill>
                  <a:schemeClr val="bg1"/>
                </a:solidFill>
              </a:rPr>
              <a:t>work hash algorithm</a:t>
            </a:r>
          </a:p>
          <a:p>
            <a:pPr marL="742950" lvl="1" indent="-285750">
              <a:lnSpc>
                <a:spcPct val="150000"/>
              </a:lnSpc>
              <a:buFont typeface="Arial" panose="020B0604020202020204" pitchFamily="34" charset="0"/>
              <a:buChar char="•"/>
            </a:pPr>
            <a:r>
              <a:rPr lang="en-GB" sz="1400" dirty="0" smtClean="0">
                <a:solidFill>
                  <a:schemeClr val="bg1"/>
                </a:solidFill>
              </a:rPr>
              <a:t>Mining on CPU is profitable</a:t>
            </a:r>
          </a:p>
          <a:p>
            <a:pPr marL="742950" lvl="1" indent="-285750">
              <a:lnSpc>
                <a:spcPct val="150000"/>
              </a:lnSpc>
              <a:buFont typeface="Arial" panose="020B0604020202020204" pitchFamily="34" charset="0"/>
              <a:buChar char="•"/>
            </a:pPr>
            <a:r>
              <a:rPr lang="en-US" sz="1400" dirty="0">
                <a:solidFill>
                  <a:schemeClr val="bg1"/>
                </a:solidFill>
              </a:rPr>
              <a:t>R</a:t>
            </a:r>
            <a:r>
              <a:rPr lang="en-US" sz="1400" dirty="0" smtClean="0">
                <a:solidFill>
                  <a:schemeClr val="bg1"/>
                </a:solidFill>
              </a:rPr>
              <a:t>esistant </a:t>
            </a:r>
            <a:r>
              <a:rPr lang="en-US" sz="1400" dirty="0">
                <a:solidFill>
                  <a:schemeClr val="bg1"/>
                </a:solidFill>
              </a:rPr>
              <a:t>to application-specific integrated </a:t>
            </a:r>
            <a:r>
              <a:rPr lang="en-US" sz="1400" dirty="0" smtClean="0">
                <a:solidFill>
                  <a:schemeClr val="bg1"/>
                </a:solidFill>
              </a:rPr>
              <a:t>circuit (ASIC)</a:t>
            </a:r>
            <a:r>
              <a:rPr lang="en-US" sz="1400" dirty="0">
                <a:solidFill>
                  <a:schemeClr val="bg1"/>
                </a:solidFill>
              </a:rPr>
              <a:t> </a:t>
            </a:r>
            <a:r>
              <a:rPr lang="en-US" sz="1400" dirty="0" smtClean="0">
                <a:solidFill>
                  <a:schemeClr val="bg1"/>
                </a:solidFill>
              </a:rPr>
              <a:t>mining</a:t>
            </a:r>
          </a:p>
          <a:p>
            <a:pPr marL="285750" indent="-285750">
              <a:lnSpc>
                <a:spcPct val="150000"/>
              </a:lnSpc>
              <a:buFont typeface="Arial" panose="020B0604020202020204" pitchFamily="34" charset="0"/>
              <a:buChar char="•"/>
            </a:pPr>
            <a:r>
              <a:rPr lang="en-US" dirty="0" smtClean="0">
                <a:solidFill>
                  <a:schemeClr val="bg1"/>
                </a:solidFill>
              </a:rPr>
              <a:t>One of the Top-10 coins </a:t>
            </a:r>
            <a:r>
              <a:rPr lang="en-US" dirty="0">
                <a:solidFill>
                  <a:schemeClr val="bg1"/>
                </a:solidFill>
              </a:rPr>
              <a:t>by market capitalization</a:t>
            </a:r>
            <a:endParaRPr lang="en-US" dirty="0" smtClean="0">
              <a:solidFill>
                <a:schemeClr val="bg1"/>
              </a:solidFill>
            </a:endParaRPr>
          </a:p>
          <a:p>
            <a:pPr marL="742950" lvl="1" indent="-285750">
              <a:lnSpc>
                <a:spcPct val="150000"/>
              </a:lnSpc>
              <a:buFont typeface="Arial" panose="020B0604020202020204" pitchFamily="34" charset="0"/>
              <a:buChar char="•"/>
            </a:pPr>
            <a:r>
              <a:rPr lang="en-US" sz="1400" dirty="0" smtClean="0">
                <a:solidFill>
                  <a:schemeClr val="bg1"/>
                </a:solidFill>
              </a:rPr>
              <a:t>It’s pretty popular =&gt; won’t disappear in a moment</a:t>
            </a:r>
          </a:p>
          <a:p>
            <a:pPr marL="1200150" lvl="2" indent="-285750">
              <a:lnSpc>
                <a:spcPct val="150000"/>
              </a:lnSpc>
              <a:buFont typeface="Arial" panose="020B0604020202020204" pitchFamily="34" charset="0"/>
              <a:buChar char="•"/>
            </a:pPr>
            <a:r>
              <a:rPr lang="en-US" sz="1200" dirty="0" smtClean="0">
                <a:solidFill>
                  <a:schemeClr val="bg1"/>
                </a:solidFill>
              </a:rPr>
              <a:t>Especially among cybercriminals </a:t>
            </a:r>
            <a:r>
              <a:rPr lang="en-US" sz="1200" dirty="0" smtClean="0">
                <a:solidFill>
                  <a:schemeClr val="bg1"/>
                </a:solidFill>
                <a:sym typeface="Wingdings" panose="05000000000000000000" pitchFamily="2" charset="2"/>
              </a:rPr>
              <a:t></a:t>
            </a:r>
          </a:p>
          <a:p>
            <a:pPr marL="171450" indent="-171450">
              <a:lnSpc>
                <a:spcPct val="150000"/>
              </a:lnSpc>
              <a:buFont typeface="Arial" panose="020B0604020202020204" pitchFamily="34" charset="0"/>
              <a:buChar char="•"/>
            </a:pPr>
            <a:r>
              <a:rPr lang="en-US" dirty="0" smtClean="0">
                <a:solidFill>
                  <a:schemeClr val="bg1"/>
                </a:solidFill>
              </a:rPr>
              <a:t>Transaction fee is smaller and transactions are faster</a:t>
            </a:r>
          </a:p>
          <a:p>
            <a:pPr marL="171450" indent="-171450">
              <a:lnSpc>
                <a:spcPct val="150000"/>
              </a:lnSpc>
              <a:buFont typeface="Arial" panose="020B0604020202020204" pitchFamily="34" charset="0"/>
              <a:buChar char="•"/>
            </a:pPr>
            <a:r>
              <a:rPr lang="en-US" dirty="0" smtClean="0">
                <a:solidFill>
                  <a:schemeClr val="bg1"/>
                </a:solidFill>
              </a:rPr>
              <a:t>A lot of open source mining software</a:t>
            </a:r>
          </a:p>
          <a:p>
            <a:pPr marL="171450" indent="-171450">
              <a:lnSpc>
                <a:spcPct val="150000"/>
              </a:lnSpc>
              <a:buFont typeface="Arial" panose="020B0604020202020204" pitchFamily="34" charset="0"/>
              <a:buChar char="•"/>
            </a:pPr>
            <a:endParaRPr lang="en-US" dirty="0" smtClean="0">
              <a:solidFill>
                <a:schemeClr val="bg1"/>
              </a:solidFill>
            </a:endParaRPr>
          </a:p>
        </p:txBody>
      </p:sp>
    </p:spTree>
    <p:extLst>
      <p:ext uri="{BB962C8B-B14F-4D97-AF65-F5344CB8AC3E}">
        <p14:creationId xmlns:p14="http://schemas.microsoft.com/office/powerpoint/2010/main" val="12557960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16</a:t>
            </a:fld>
            <a:endParaRPr lang="ru-RU"/>
          </a:p>
        </p:txBody>
      </p:sp>
      <p:sp>
        <p:nvSpPr>
          <p:cNvPr id="8" name="Заголовок 7"/>
          <p:cNvSpPr>
            <a:spLocks noGrp="1"/>
          </p:cNvSpPr>
          <p:nvPr>
            <p:ph type="title"/>
          </p:nvPr>
        </p:nvSpPr>
        <p:spPr/>
        <p:txBody>
          <a:bodyPr/>
          <a:lstStyle/>
          <a:p>
            <a:r>
              <a:rPr lang="en-US" dirty="0" smtClean="0"/>
              <a:t>Step 2: </a:t>
            </a:r>
            <a:r>
              <a:rPr lang="en-US" dirty="0" err="1" smtClean="0"/>
              <a:t>Monero</a:t>
            </a:r>
            <a:r>
              <a:rPr lang="en-US" dirty="0" smtClean="0"/>
              <a:t> vs Bitcoin</a:t>
            </a:r>
            <a:endParaRPr lang="ru-RU" dirty="0"/>
          </a:p>
        </p:txBody>
      </p:sp>
      <p:graphicFrame>
        <p:nvGraphicFramePr>
          <p:cNvPr id="2" name="Таблица 1"/>
          <p:cNvGraphicFramePr>
            <a:graphicFrameLocks noGrp="1"/>
          </p:cNvGraphicFramePr>
          <p:nvPr>
            <p:extLst>
              <p:ext uri="{D42A27DB-BD31-4B8C-83A1-F6EECF244321}">
                <p14:modId xmlns:p14="http://schemas.microsoft.com/office/powerpoint/2010/main" val="3052570551"/>
              </p:ext>
            </p:extLst>
          </p:nvPr>
        </p:nvGraphicFramePr>
        <p:xfrm>
          <a:off x="447169" y="931140"/>
          <a:ext cx="11316207" cy="5184000"/>
        </p:xfrm>
        <a:graphic>
          <a:graphicData uri="http://schemas.openxmlformats.org/drawingml/2006/table">
            <a:tbl>
              <a:tblPr firstRow="1" firstCol="1" bandRow="1">
                <a:tableStyleId>{7DF18680-E054-41AD-8BC1-D1AEF772440D}</a:tableStyleId>
              </a:tblPr>
              <a:tblGrid>
                <a:gridCol w="3772069"/>
                <a:gridCol w="3772069"/>
                <a:gridCol w="3772069"/>
              </a:tblGrid>
              <a:tr h="648000">
                <a:tc>
                  <a:txBody>
                    <a:bodyPr/>
                    <a:lstStyle/>
                    <a:p>
                      <a:pPr algn="ctr"/>
                      <a:endParaRPr lang="ru-RU" dirty="0"/>
                    </a:p>
                  </a:txBody>
                  <a:tcPr anchor="ctr">
                    <a:solidFill>
                      <a:schemeClr val="tx2">
                        <a:lumMod val="75000"/>
                        <a:lumOff val="25000"/>
                      </a:schemeClr>
                    </a:solidFill>
                  </a:tcPr>
                </a:tc>
                <a:tc>
                  <a:txBody>
                    <a:bodyPr/>
                    <a:lstStyle/>
                    <a:p>
                      <a:pPr algn="ctr"/>
                      <a:r>
                        <a:rPr lang="en-US" dirty="0" err="1" smtClean="0"/>
                        <a:t>Monero</a:t>
                      </a:r>
                      <a:endParaRPr lang="ru-RU" dirty="0"/>
                    </a:p>
                  </a:txBody>
                  <a:tcPr anchor="ctr">
                    <a:solidFill>
                      <a:schemeClr val="tx2">
                        <a:lumMod val="75000"/>
                        <a:lumOff val="25000"/>
                      </a:schemeClr>
                    </a:solidFill>
                  </a:tcPr>
                </a:tc>
                <a:tc>
                  <a:txBody>
                    <a:bodyPr/>
                    <a:lstStyle/>
                    <a:p>
                      <a:pPr algn="ctr"/>
                      <a:r>
                        <a:rPr lang="en-US" dirty="0" smtClean="0"/>
                        <a:t>Bitcoin</a:t>
                      </a:r>
                      <a:endParaRPr lang="ru-RU" dirty="0"/>
                    </a:p>
                  </a:txBody>
                  <a:tcPr anchor="ctr">
                    <a:solidFill>
                      <a:schemeClr val="tx2">
                        <a:lumMod val="75000"/>
                        <a:lumOff val="25000"/>
                      </a:schemeClr>
                    </a:solidFill>
                  </a:tcPr>
                </a:tc>
              </a:tr>
              <a:tr h="648000">
                <a:tc>
                  <a:txBody>
                    <a:bodyPr/>
                    <a:lstStyle/>
                    <a:p>
                      <a:pPr algn="ctr"/>
                      <a:r>
                        <a:rPr lang="en-US" b="1" dirty="0" smtClean="0"/>
                        <a:t>Release date</a:t>
                      </a:r>
                      <a:endParaRPr lang="ru-RU" b="1" dirty="0"/>
                    </a:p>
                  </a:txBody>
                  <a:tcPr anchor="ctr">
                    <a:solidFill>
                      <a:schemeClr val="tx2">
                        <a:lumMod val="75000"/>
                        <a:lumOff val="25000"/>
                      </a:schemeClr>
                    </a:solidFill>
                  </a:tcPr>
                </a:tc>
                <a:tc>
                  <a:txBody>
                    <a:bodyPr/>
                    <a:lstStyle/>
                    <a:p>
                      <a:pPr algn="ctr"/>
                      <a:r>
                        <a:rPr lang="en-US" dirty="0" smtClean="0"/>
                        <a:t>18 April 2014</a:t>
                      </a:r>
                      <a:endParaRPr lang="ru-RU" dirty="0"/>
                    </a:p>
                  </a:txBody>
                  <a:tcPr anchor="ctr"/>
                </a:tc>
                <a:tc>
                  <a:txBody>
                    <a:bodyPr/>
                    <a:lstStyle/>
                    <a:p>
                      <a:pPr algn="ctr"/>
                      <a:r>
                        <a:rPr lang="en-US" dirty="0" smtClean="0"/>
                        <a:t>9 January 2008</a:t>
                      </a:r>
                      <a:endParaRPr lang="ru-RU" dirty="0"/>
                    </a:p>
                  </a:txBody>
                  <a:tcPr anchor="ctr"/>
                </a:tc>
              </a:tr>
              <a:tr h="648000">
                <a:tc>
                  <a:txBody>
                    <a:bodyPr/>
                    <a:lstStyle/>
                    <a:p>
                      <a:pPr algn="ctr"/>
                      <a:r>
                        <a:rPr lang="en-US" b="1" dirty="0" err="1" smtClean="0"/>
                        <a:t>Blockchain</a:t>
                      </a:r>
                      <a:r>
                        <a:rPr lang="en-US" b="1" dirty="0" smtClean="0"/>
                        <a:t> protocol</a:t>
                      </a:r>
                      <a:endParaRPr lang="ru-RU" b="1" dirty="0"/>
                    </a:p>
                  </a:txBody>
                  <a:tcPr anchor="ctr">
                    <a:solidFill>
                      <a:schemeClr val="tx2">
                        <a:lumMod val="75000"/>
                        <a:lumOff val="25000"/>
                      </a:schemeClr>
                    </a:solidFill>
                  </a:tcPr>
                </a:tc>
                <a:tc>
                  <a:txBody>
                    <a:bodyPr/>
                    <a:lstStyle/>
                    <a:p>
                      <a:pPr algn="ctr"/>
                      <a:r>
                        <a:rPr lang="en-US" dirty="0" smtClean="0"/>
                        <a:t>Proof</a:t>
                      </a:r>
                      <a:r>
                        <a:rPr lang="en-US" baseline="0" dirty="0" smtClean="0"/>
                        <a:t> of work</a:t>
                      </a:r>
                      <a:endParaRPr lang="ru-RU"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Proof</a:t>
                      </a:r>
                      <a:r>
                        <a:rPr lang="en-US" baseline="0" dirty="0" smtClean="0"/>
                        <a:t> of work</a:t>
                      </a:r>
                      <a:endParaRPr lang="ru-RU" dirty="0" smtClean="0"/>
                    </a:p>
                  </a:txBody>
                  <a:tcPr anchor="ctr"/>
                </a:tc>
              </a:tr>
              <a:tr h="648000">
                <a:tc>
                  <a:txBody>
                    <a:bodyPr/>
                    <a:lstStyle/>
                    <a:p>
                      <a:pPr algn="ctr"/>
                      <a:r>
                        <a:rPr lang="en-US" b="1" dirty="0" smtClean="0"/>
                        <a:t>Trackable</a:t>
                      </a:r>
                      <a:endParaRPr lang="ru-RU" b="1" dirty="0"/>
                    </a:p>
                  </a:txBody>
                  <a:tcPr anchor="ctr">
                    <a:solidFill>
                      <a:schemeClr val="tx2">
                        <a:lumMod val="75000"/>
                        <a:lumOff val="25000"/>
                      </a:schemeClr>
                    </a:solidFill>
                  </a:tcPr>
                </a:tc>
                <a:tc>
                  <a:txBody>
                    <a:bodyPr/>
                    <a:lstStyle/>
                    <a:p>
                      <a:pPr algn="ctr"/>
                      <a:r>
                        <a:rPr lang="en-US" dirty="0" smtClean="0"/>
                        <a:t>No</a:t>
                      </a:r>
                      <a:endParaRPr lang="ru-RU" dirty="0"/>
                    </a:p>
                  </a:txBody>
                  <a:tcPr anchor="ctr"/>
                </a:tc>
                <a:tc>
                  <a:txBody>
                    <a:bodyPr/>
                    <a:lstStyle/>
                    <a:p>
                      <a:pPr algn="ctr"/>
                      <a:r>
                        <a:rPr lang="en-US" dirty="0" smtClean="0"/>
                        <a:t>Yes</a:t>
                      </a:r>
                      <a:endParaRPr lang="ru-RU" dirty="0"/>
                    </a:p>
                  </a:txBody>
                  <a:tcPr anchor="ctr"/>
                </a:tc>
              </a:tr>
              <a:tr h="648000">
                <a:tc>
                  <a:txBody>
                    <a:bodyPr/>
                    <a:lstStyle/>
                    <a:p>
                      <a:pPr algn="ctr"/>
                      <a:r>
                        <a:rPr lang="en-US" b="1" dirty="0" smtClean="0"/>
                        <a:t>Transaction fee</a:t>
                      </a:r>
                      <a:endParaRPr lang="ru-RU" b="1" dirty="0"/>
                    </a:p>
                  </a:txBody>
                  <a:tcPr anchor="ctr">
                    <a:solidFill>
                      <a:schemeClr val="tx2">
                        <a:lumMod val="75000"/>
                        <a:lumOff val="25000"/>
                      </a:schemeClr>
                    </a:solidFill>
                  </a:tcPr>
                </a:tc>
                <a:tc>
                  <a:txBody>
                    <a:bodyPr/>
                    <a:lstStyle/>
                    <a:p>
                      <a:pPr algn="ctr"/>
                      <a:r>
                        <a:rPr lang="en-US" dirty="0" smtClean="0"/>
                        <a:t>0.004-0.02 XMR</a:t>
                      </a:r>
                      <a:endParaRPr lang="ru-RU" dirty="0"/>
                    </a:p>
                  </a:txBody>
                  <a:tcPr anchor="ctr"/>
                </a:tc>
                <a:tc>
                  <a:txBody>
                    <a:bodyPr/>
                    <a:lstStyle/>
                    <a:p>
                      <a:pPr algn="ctr"/>
                      <a:r>
                        <a:rPr lang="en-US" dirty="0" smtClean="0"/>
                        <a:t>Based</a:t>
                      </a:r>
                      <a:r>
                        <a:rPr lang="en-US" baseline="0" dirty="0" smtClean="0"/>
                        <a:t> on load on </a:t>
                      </a:r>
                      <a:r>
                        <a:rPr lang="en-US" baseline="0" dirty="0" err="1" smtClean="0"/>
                        <a:t>blockchain</a:t>
                      </a:r>
                      <a:endParaRPr lang="ru-RU" dirty="0"/>
                    </a:p>
                  </a:txBody>
                  <a:tcPr anchor="ctr"/>
                </a:tc>
              </a:tr>
              <a:tr h="648000">
                <a:tc>
                  <a:txBody>
                    <a:bodyPr/>
                    <a:lstStyle/>
                    <a:p>
                      <a:pPr algn="ctr"/>
                      <a:r>
                        <a:rPr lang="en-US" b="1" dirty="0" smtClean="0"/>
                        <a:t>Algorithm</a:t>
                      </a:r>
                      <a:endParaRPr lang="ru-RU" b="1" dirty="0"/>
                    </a:p>
                  </a:txBody>
                  <a:tcPr anchor="ctr">
                    <a:solidFill>
                      <a:schemeClr val="tx2">
                        <a:lumMod val="75000"/>
                        <a:lumOff val="25000"/>
                      </a:schemeClr>
                    </a:solidFill>
                  </a:tcPr>
                </a:tc>
                <a:tc>
                  <a:txBody>
                    <a:bodyPr/>
                    <a:lstStyle/>
                    <a:p>
                      <a:pPr algn="ctr"/>
                      <a:r>
                        <a:rPr lang="en-US" dirty="0" err="1" smtClean="0"/>
                        <a:t>CryptoNight</a:t>
                      </a:r>
                      <a:endParaRPr lang="ru-RU" dirty="0"/>
                    </a:p>
                  </a:txBody>
                  <a:tcPr anchor="ctr"/>
                </a:tc>
                <a:tc>
                  <a:txBody>
                    <a:bodyPr/>
                    <a:lstStyle/>
                    <a:p>
                      <a:pPr algn="ctr"/>
                      <a:r>
                        <a:rPr lang="en-US" dirty="0" smtClean="0"/>
                        <a:t>SHA-256 (x2)</a:t>
                      </a:r>
                      <a:endParaRPr lang="ru-RU" dirty="0"/>
                    </a:p>
                  </a:txBody>
                  <a:tcPr anchor="ctr"/>
                </a:tc>
              </a:tr>
              <a:tr h="648000">
                <a:tc>
                  <a:txBody>
                    <a:bodyPr/>
                    <a:lstStyle/>
                    <a:p>
                      <a:pPr algn="ctr"/>
                      <a:r>
                        <a:rPr lang="en-US" b="1" dirty="0" smtClean="0"/>
                        <a:t>Blocks time</a:t>
                      </a:r>
                      <a:endParaRPr lang="ru-RU" b="1" dirty="0"/>
                    </a:p>
                  </a:txBody>
                  <a:tcPr anchor="ctr">
                    <a:solidFill>
                      <a:schemeClr val="tx2">
                        <a:lumMod val="75000"/>
                        <a:lumOff val="25000"/>
                      </a:schemeClr>
                    </a:solidFill>
                  </a:tcPr>
                </a:tc>
                <a:tc>
                  <a:txBody>
                    <a:bodyPr/>
                    <a:lstStyle/>
                    <a:p>
                      <a:pPr algn="ctr"/>
                      <a:r>
                        <a:rPr lang="en-US" dirty="0" smtClean="0"/>
                        <a:t>120</a:t>
                      </a:r>
                      <a:r>
                        <a:rPr lang="en-US" baseline="0" dirty="0" smtClean="0"/>
                        <a:t> seconds</a:t>
                      </a:r>
                      <a:endParaRPr lang="ru-RU" dirty="0"/>
                    </a:p>
                  </a:txBody>
                  <a:tcPr anchor="ctr"/>
                </a:tc>
                <a:tc>
                  <a:txBody>
                    <a:bodyPr/>
                    <a:lstStyle/>
                    <a:p>
                      <a:pPr algn="ctr"/>
                      <a:r>
                        <a:rPr lang="en-US" dirty="0" smtClean="0"/>
                        <a:t>At least 10 minutes</a:t>
                      </a:r>
                      <a:endParaRPr lang="ru-RU" dirty="0"/>
                    </a:p>
                  </a:txBody>
                  <a:tcPr anchor="ctr"/>
                </a:tc>
              </a:tr>
              <a:tr h="648000">
                <a:tc>
                  <a:txBody>
                    <a:bodyPr/>
                    <a:lstStyle/>
                    <a:p>
                      <a:pPr algn="ctr"/>
                      <a:r>
                        <a:rPr lang="en-US" b="1" dirty="0" smtClean="0"/>
                        <a:t>Mining</a:t>
                      </a:r>
                      <a:endParaRPr lang="ru-RU" b="1" dirty="0"/>
                    </a:p>
                  </a:txBody>
                  <a:tcPr anchor="ctr">
                    <a:solidFill>
                      <a:schemeClr val="tx2">
                        <a:lumMod val="75000"/>
                        <a:lumOff val="25000"/>
                      </a:schemeClr>
                    </a:solidFill>
                  </a:tcPr>
                </a:tc>
                <a:tc>
                  <a:txBody>
                    <a:bodyPr/>
                    <a:lstStyle/>
                    <a:p>
                      <a:pPr algn="ctr"/>
                      <a:r>
                        <a:rPr lang="en-US" dirty="0" smtClean="0"/>
                        <a:t>CPU, GPU</a:t>
                      </a:r>
                      <a:endParaRPr lang="ru-RU" dirty="0"/>
                    </a:p>
                  </a:txBody>
                  <a:tcPr anchor="ctr"/>
                </a:tc>
                <a:tc>
                  <a:txBody>
                    <a:bodyPr/>
                    <a:lstStyle/>
                    <a:p>
                      <a:pPr algn="ctr"/>
                      <a:r>
                        <a:rPr lang="en-US" dirty="0" smtClean="0"/>
                        <a:t>GPU, ASIC miners</a:t>
                      </a:r>
                      <a:endParaRPr lang="ru-RU" dirty="0"/>
                    </a:p>
                  </a:txBody>
                  <a:tcPr anchor="ctr"/>
                </a:tc>
              </a:tr>
            </a:tbl>
          </a:graphicData>
        </a:graphic>
      </p:graphicFrame>
    </p:spTree>
    <p:extLst>
      <p:ext uri="{BB962C8B-B14F-4D97-AF65-F5344CB8AC3E}">
        <p14:creationId xmlns:p14="http://schemas.microsoft.com/office/powerpoint/2010/main" val="39309615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17</a:t>
            </a:fld>
            <a:endParaRPr lang="ru-RU"/>
          </a:p>
        </p:txBody>
      </p:sp>
      <p:sp>
        <p:nvSpPr>
          <p:cNvPr id="8" name="Заголовок 7"/>
          <p:cNvSpPr>
            <a:spLocks noGrp="1"/>
          </p:cNvSpPr>
          <p:nvPr>
            <p:ph type="title"/>
          </p:nvPr>
        </p:nvSpPr>
        <p:spPr/>
        <p:txBody>
          <a:bodyPr/>
          <a:lstStyle/>
          <a:p>
            <a:r>
              <a:rPr lang="en-US" dirty="0" smtClean="0"/>
              <a:t>Step </a:t>
            </a:r>
            <a:r>
              <a:rPr lang="en-US" dirty="0"/>
              <a:t>3</a:t>
            </a:r>
            <a:r>
              <a:rPr lang="en-US" dirty="0" smtClean="0"/>
              <a:t>: Mining software</a:t>
            </a:r>
            <a:endParaRPr lang="ru-RU" dirty="0"/>
          </a:p>
        </p:txBody>
      </p:sp>
      <p:pic>
        <p:nvPicPr>
          <p:cNvPr id="2" name="Рисунок 1"/>
          <p:cNvPicPr>
            <a:picLocks noChangeAspect="1"/>
          </p:cNvPicPr>
          <p:nvPr/>
        </p:nvPicPr>
        <p:blipFill>
          <a:blip r:embed="rId3"/>
          <a:stretch>
            <a:fillRect/>
          </a:stretch>
        </p:blipFill>
        <p:spPr>
          <a:xfrm>
            <a:off x="3402807" y="884045"/>
            <a:ext cx="5085730" cy="5428414"/>
          </a:xfrm>
          <a:prstGeom prst="rect">
            <a:avLst/>
          </a:prstGeom>
        </p:spPr>
      </p:pic>
      <p:sp>
        <p:nvSpPr>
          <p:cNvPr id="4" name="Прямоугольник 3"/>
          <p:cNvSpPr/>
          <p:nvPr/>
        </p:nvSpPr>
        <p:spPr>
          <a:xfrm>
            <a:off x="3559659" y="5334000"/>
            <a:ext cx="4772025" cy="904875"/>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TextBox 4"/>
          <p:cNvSpPr txBox="1"/>
          <p:nvPr/>
        </p:nvSpPr>
        <p:spPr>
          <a:xfrm>
            <a:off x="9115425" y="5149334"/>
            <a:ext cx="1981200" cy="369332"/>
          </a:xfrm>
          <a:prstGeom prst="rect">
            <a:avLst/>
          </a:prstGeom>
          <a:noFill/>
        </p:spPr>
        <p:txBody>
          <a:bodyPr wrap="square" rtlCol="0">
            <a:spAutoFit/>
          </a:bodyPr>
          <a:lstStyle/>
          <a:p>
            <a:r>
              <a:rPr lang="en-US" dirty="0" smtClean="0">
                <a:solidFill>
                  <a:schemeClr val="bg1"/>
                </a:solidFill>
              </a:rPr>
              <a:t>Let’s use this one</a:t>
            </a:r>
            <a:endParaRPr lang="ru-RU" dirty="0">
              <a:solidFill>
                <a:schemeClr val="bg1"/>
              </a:solidFill>
            </a:endParaRPr>
          </a:p>
        </p:txBody>
      </p:sp>
      <p:cxnSp>
        <p:nvCxnSpPr>
          <p:cNvPr id="12" name="Прямая со стрелкой 11"/>
          <p:cNvCxnSpPr>
            <a:stCxn id="5" idx="1"/>
            <a:endCxn id="4" idx="3"/>
          </p:cNvCxnSpPr>
          <p:nvPr/>
        </p:nvCxnSpPr>
        <p:spPr>
          <a:xfrm flipH="1">
            <a:off x="8331684" y="5334000"/>
            <a:ext cx="783741" cy="452438"/>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09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18</a:t>
            </a:fld>
            <a:endParaRPr lang="ru-RU"/>
          </a:p>
        </p:txBody>
      </p:sp>
      <p:sp>
        <p:nvSpPr>
          <p:cNvPr id="8" name="Заголовок 7"/>
          <p:cNvSpPr>
            <a:spLocks noGrp="1"/>
          </p:cNvSpPr>
          <p:nvPr>
            <p:ph type="title"/>
          </p:nvPr>
        </p:nvSpPr>
        <p:spPr/>
        <p:txBody>
          <a:bodyPr/>
          <a:lstStyle/>
          <a:p>
            <a:r>
              <a:rPr lang="en-US" dirty="0" smtClean="0"/>
              <a:t>Step </a:t>
            </a:r>
            <a:r>
              <a:rPr lang="en-US" dirty="0"/>
              <a:t>3</a:t>
            </a:r>
            <a:r>
              <a:rPr lang="en-US" dirty="0" smtClean="0"/>
              <a:t>: Mining software</a:t>
            </a:r>
            <a:endParaRPr lang="ru-RU" dirty="0"/>
          </a:p>
        </p:txBody>
      </p:sp>
      <p:pic>
        <p:nvPicPr>
          <p:cNvPr id="3" name="Рисунок 2"/>
          <p:cNvPicPr>
            <a:picLocks noChangeAspect="1"/>
          </p:cNvPicPr>
          <p:nvPr/>
        </p:nvPicPr>
        <p:blipFill>
          <a:blip r:embed="rId3"/>
          <a:stretch>
            <a:fillRect/>
          </a:stretch>
        </p:blipFill>
        <p:spPr>
          <a:xfrm>
            <a:off x="3567112" y="1083542"/>
            <a:ext cx="5057775" cy="4886325"/>
          </a:xfrm>
          <a:prstGeom prst="rect">
            <a:avLst/>
          </a:prstGeom>
        </p:spPr>
      </p:pic>
      <p:sp>
        <p:nvSpPr>
          <p:cNvPr id="6" name="Прямоугольник 5"/>
          <p:cNvSpPr/>
          <p:nvPr/>
        </p:nvSpPr>
        <p:spPr>
          <a:xfrm>
            <a:off x="3800475" y="4838700"/>
            <a:ext cx="3486150" cy="314325"/>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3205389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19</a:t>
            </a:fld>
            <a:endParaRPr lang="ru-RU"/>
          </a:p>
        </p:txBody>
      </p:sp>
      <p:sp>
        <p:nvSpPr>
          <p:cNvPr id="8" name="Заголовок 7"/>
          <p:cNvSpPr>
            <a:spLocks noGrp="1"/>
          </p:cNvSpPr>
          <p:nvPr>
            <p:ph type="title"/>
          </p:nvPr>
        </p:nvSpPr>
        <p:spPr/>
        <p:txBody>
          <a:bodyPr/>
          <a:lstStyle/>
          <a:p>
            <a:r>
              <a:rPr lang="en-US" dirty="0" smtClean="0"/>
              <a:t>Step </a:t>
            </a:r>
            <a:r>
              <a:rPr lang="en-US" dirty="0"/>
              <a:t>3</a:t>
            </a:r>
            <a:r>
              <a:rPr lang="en-US" dirty="0" smtClean="0"/>
              <a:t>: Mining software</a:t>
            </a:r>
            <a:endParaRPr lang="ru-RU" dirty="0"/>
          </a:p>
        </p:txBody>
      </p:sp>
      <p:pic>
        <p:nvPicPr>
          <p:cNvPr id="5" name="Рисунок 4"/>
          <p:cNvPicPr>
            <a:picLocks noChangeAspect="1"/>
          </p:cNvPicPr>
          <p:nvPr/>
        </p:nvPicPr>
        <p:blipFill>
          <a:blip r:embed="rId3"/>
          <a:stretch>
            <a:fillRect/>
          </a:stretch>
        </p:blipFill>
        <p:spPr>
          <a:xfrm>
            <a:off x="669926" y="2812330"/>
            <a:ext cx="2124075" cy="1428750"/>
          </a:xfrm>
          <a:prstGeom prst="rect">
            <a:avLst/>
          </a:prstGeom>
        </p:spPr>
      </p:pic>
      <p:pic>
        <p:nvPicPr>
          <p:cNvPr id="7" name="Рисунок 6"/>
          <p:cNvPicPr>
            <a:picLocks noChangeAspect="1"/>
          </p:cNvPicPr>
          <p:nvPr/>
        </p:nvPicPr>
        <p:blipFill>
          <a:blip r:embed="rId4"/>
          <a:stretch>
            <a:fillRect/>
          </a:stretch>
        </p:blipFill>
        <p:spPr>
          <a:xfrm>
            <a:off x="669926" y="1614487"/>
            <a:ext cx="8362950" cy="828675"/>
          </a:xfrm>
          <a:prstGeom prst="rect">
            <a:avLst/>
          </a:prstGeom>
        </p:spPr>
      </p:pic>
      <p:pic>
        <p:nvPicPr>
          <p:cNvPr id="9" name="Рисунок 8"/>
          <p:cNvPicPr>
            <a:picLocks noChangeAspect="1"/>
          </p:cNvPicPr>
          <p:nvPr/>
        </p:nvPicPr>
        <p:blipFill>
          <a:blip r:embed="rId5"/>
          <a:stretch>
            <a:fillRect/>
          </a:stretch>
        </p:blipFill>
        <p:spPr>
          <a:xfrm>
            <a:off x="669926" y="4790994"/>
            <a:ext cx="2771775" cy="971550"/>
          </a:xfrm>
          <a:prstGeom prst="rect">
            <a:avLst/>
          </a:prstGeom>
        </p:spPr>
      </p:pic>
    </p:spTree>
    <p:extLst>
      <p:ext uri="{BB962C8B-B14F-4D97-AF65-F5344CB8AC3E}">
        <p14:creationId xmlns:p14="http://schemas.microsoft.com/office/powerpoint/2010/main" val="18009146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3118789" y="1265582"/>
            <a:ext cx="5790337" cy="706347"/>
          </a:xfrm>
        </p:spPr>
        <p:txBody>
          <a:bodyPr/>
          <a:lstStyle/>
          <a:p>
            <a:pPr algn="ctr"/>
            <a:r>
              <a:rPr lang="en-US" dirty="0" smtClean="0">
                <a:latin typeface="Comic Sans MS" panose="030F0702030302020204" pitchFamily="66" charset="0"/>
              </a:rPr>
              <a:t>Money For </a:t>
            </a:r>
            <a:r>
              <a:rPr lang="en-US" dirty="0">
                <a:latin typeface="Comic Sans MS" panose="030F0702030302020204" pitchFamily="66" charset="0"/>
              </a:rPr>
              <a:t>N</a:t>
            </a:r>
            <a:r>
              <a:rPr lang="en-US" dirty="0" smtClean="0">
                <a:latin typeface="Comic Sans MS" panose="030F0702030302020204" pitchFamily="66" charset="0"/>
              </a:rPr>
              <a:t>othing</a:t>
            </a:r>
            <a:br>
              <a:rPr lang="en-US" dirty="0" smtClean="0">
                <a:latin typeface="Comic Sans MS" panose="030F0702030302020204" pitchFamily="66" charset="0"/>
              </a:rPr>
            </a:br>
            <a:r>
              <a:rPr lang="en-US" sz="1600" dirty="0">
                <a:latin typeface="Comic Sans MS" panose="030F0702030302020204" pitchFamily="66" charset="0"/>
              </a:rPr>
              <a:t>guide </a:t>
            </a:r>
            <a:r>
              <a:rPr lang="en-US" sz="1600" dirty="0" smtClean="0">
                <a:latin typeface="Comic Sans MS" panose="030F0702030302020204" pitchFamily="66" charset="0"/>
              </a:rPr>
              <a:t>for dummies</a:t>
            </a:r>
            <a:endParaRPr lang="ru-RU" sz="2000" dirty="0">
              <a:latin typeface="Comic Sans MS" panose="030F0702030302020204" pitchFamily="66" charset="0"/>
            </a:endParaRPr>
          </a:p>
        </p:txBody>
      </p:sp>
      <p:pic>
        <p:nvPicPr>
          <p:cNvPr id="5124" name="Picture 4" descr="ÐÐ°ÑÑÐ¸Ð½ÐºÐ¸ Ð¿Ð¾ Ð·Ð°Ð¿ÑÐ¾ÑÑ cartman  pl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3296" y="2757359"/>
            <a:ext cx="5521325" cy="3105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9872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20</a:t>
            </a:fld>
            <a:endParaRPr lang="ru-RU"/>
          </a:p>
        </p:txBody>
      </p:sp>
      <p:sp>
        <p:nvSpPr>
          <p:cNvPr id="8" name="Заголовок 7"/>
          <p:cNvSpPr>
            <a:spLocks noGrp="1"/>
          </p:cNvSpPr>
          <p:nvPr>
            <p:ph type="title"/>
          </p:nvPr>
        </p:nvSpPr>
        <p:spPr/>
        <p:txBody>
          <a:bodyPr/>
          <a:lstStyle/>
          <a:p>
            <a:r>
              <a:rPr lang="en-US" dirty="0" smtClean="0"/>
              <a:t>Step 4: Wallet</a:t>
            </a:r>
            <a:endParaRPr lang="ru-RU" dirty="0"/>
          </a:p>
        </p:txBody>
      </p:sp>
      <p:pic>
        <p:nvPicPr>
          <p:cNvPr id="3" name="Рисунок 2"/>
          <p:cNvPicPr>
            <a:picLocks noChangeAspect="1"/>
          </p:cNvPicPr>
          <p:nvPr/>
        </p:nvPicPr>
        <p:blipFill>
          <a:blip r:embed="rId3"/>
          <a:stretch>
            <a:fillRect/>
          </a:stretch>
        </p:blipFill>
        <p:spPr>
          <a:xfrm>
            <a:off x="1295400" y="1061830"/>
            <a:ext cx="10125075" cy="4929750"/>
          </a:xfrm>
          <a:prstGeom prst="rect">
            <a:avLst/>
          </a:prstGeom>
        </p:spPr>
      </p:pic>
      <p:sp>
        <p:nvSpPr>
          <p:cNvPr id="4" name="Прямоугольник 3"/>
          <p:cNvSpPr/>
          <p:nvPr/>
        </p:nvSpPr>
        <p:spPr>
          <a:xfrm>
            <a:off x="1295400" y="2581275"/>
            <a:ext cx="4457700" cy="409575"/>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5"/>
          <p:cNvSpPr txBox="1"/>
          <p:nvPr/>
        </p:nvSpPr>
        <p:spPr>
          <a:xfrm>
            <a:off x="122238" y="1743075"/>
            <a:ext cx="1095375" cy="646331"/>
          </a:xfrm>
          <a:prstGeom prst="rect">
            <a:avLst/>
          </a:prstGeom>
          <a:noFill/>
        </p:spPr>
        <p:txBody>
          <a:bodyPr wrap="square" rtlCol="0">
            <a:spAutoFit/>
          </a:bodyPr>
          <a:lstStyle/>
          <a:p>
            <a:r>
              <a:rPr lang="en-US" dirty="0" smtClean="0">
                <a:solidFill>
                  <a:schemeClr val="bg1"/>
                </a:solidFill>
              </a:rPr>
              <a:t>Let’s be lazy </a:t>
            </a:r>
            <a:r>
              <a:rPr lang="en-US" dirty="0" smtClean="0">
                <a:solidFill>
                  <a:schemeClr val="bg1"/>
                </a:solidFill>
                <a:sym typeface="Wingdings" panose="05000000000000000000" pitchFamily="2" charset="2"/>
              </a:rPr>
              <a:t></a:t>
            </a:r>
            <a:endParaRPr lang="en-US" dirty="0" smtClean="0">
              <a:solidFill>
                <a:schemeClr val="bg1"/>
              </a:solidFill>
            </a:endParaRPr>
          </a:p>
        </p:txBody>
      </p:sp>
      <p:cxnSp>
        <p:nvCxnSpPr>
          <p:cNvPr id="13" name="Прямая со стрелкой 12"/>
          <p:cNvCxnSpPr>
            <a:stCxn id="6" idx="2"/>
            <a:endCxn id="4" idx="1"/>
          </p:cNvCxnSpPr>
          <p:nvPr/>
        </p:nvCxnSpPr>
        <p:spPr>
          <a:xfrm>
            <a:off x="669926" y="2389406"/>
            <a:ext cx="625474" cy="396657"/>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66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5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21</a:t>
            </a:fld>
            <a:endParaRPr lang="ru-RU"/>
          </a:p>
        </p:txBody>
      </p:sp>
      <p:sp>
        <p:nvSpPr>
          <p:cNvPr id="8" name="Заголовок 7"/>
          <p:cNvSpPr>
            <a:spLocks noGrp="1"/>
          </p:cNvSpPr>
          <p:nvPr>
            <p:ph type="title"/>
          </p:nvPr>
        </p:nvSpPr>
        <p:spPr/>
        <p:txBody>
          <a:bodyPr/>
          <a:lstStyle/>
          <a:p>
            <a:r>
              <a:rPr lang="en-US" dirty="0" smtClean="0"/>
              <a:t>Step 4: Wallet</a:t>
            </a:r>
            <a:endParaRPr lang="ru-RU" dirty="0"/>
          </a:p>
        </p:txBody>
      </p:sp>
      <p:pic>
        <p:nvPicPr>
          <p:cNvPr id="2" name="Рисунок 1"/>
          <p:cNvPicPr>
            <a:picLocks noChangeAspect="1"/>
          </p:cNvPicPr>
          <p:nvPr/>
        </p:nvPicPr>
        <p:blipFill>
          <a:blip r:embed="rId3"/>
          <a:stretch>
            <a:fillRect/>
          </a:stretch>
        </p:blipFill>
        <p:spPr>
          <a:xfrm>
            <a:off x="3074696" y="796573"/>
            <a:ext cx="6042608" cy="5460263"/>
          </a:xfrm>
          <a:prstGeom prst="rect">
            <a:avLst/>
          </a:prstGeom>
        </p:spPr>
      </p:pic>
    </p:spTree>
    <p:extLst>
      <p:ext uri="{BB962C8B-B14F-4D97-AF65-F5344CB8AC3E}">
        <p14:creationId xmlns:p14="http://schemas.microsoft.com/office/powerpoint/2010/main" val="12791565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22</a:t>
            </a:fld>
            <a:endParaRPr lang="ru-RU"/>
          </a:p>
        </p:txBody>
      </p:sp>
      <p:sp>
        <p:nvSpPr>
          <p:cNvPr id="8" name="Заголовок 7"/>
          <p:cNvSpPr>
            <a:spLocks noGrp="1"/>
          </p:cNvSpPr>
          <p:nvPr>
            <p:ph type="title"/>
          </p:nvPr>
        </p:nvSpPr>
        <p:spPr/>
        <p:txBody>
          <a:bodyPr/>
          <a:lstStyle/>
          <a:p>
            <a:r>
              <a:rPr lang="en-US" dirty="0" smtClean="0"/>
              <a:t>Step 4: Wallet</a:t>
            </a:r>
            <a:endParaRPr lang="ru-RU" dirty="0"/>
          </a:p>
        </p:txBody>
      </p:sp>
      <p:sp>
        <p:nvSpPr>
          <p:cNvPr id="3" name="TextBox 2"/>
          <p:cNvSpPr txBox="1"/>
          <p:nvPr/>
        </p:nvSpPr>
        <p:spPr>
          <a:xfrm>
            <a:off x="514350" y="1257300"/>
            <a:ext cx="7724775" cy="1338828"/>
          </a:xfrm>
          <a:prstGeom prst="rect">
            <a:avLst/>
          </a:prstGeom>
          <a:noFill/>
        </p:spPr>
        <p:txBody>
          <a:bodyPr wrap="square" rtlCol="0">
            <a:spAutoFit/>
          </a:bodyPr>
          <a:lstStyle/>
          <a:p>
            <a:pPr>
              <a:lnSpc>
                <a:spcPct val="150000"/>
              </a:lnSpc>
            </a:pPr>
            <a:r>
              <a:rPr lang="en-US" dirty="0" smtClean="0">
                <a:solidFill>
                  <a:schemeClr val="bg1"/>
                </a:solidFill>
              </a:rPr>
              <a:t>Now we have some problems:</a:t>
            </a:r>
            <a:endParaRPr lang="en-US" dirty="0">
              <a:solidFill>
                <a:schemeClr val="bg1"/>
              </a:solidFill>
            </a:endParaRPr>
          </a:p>
          <a:p>
            <a:pPr marL="285750" indent="-285750">
              <a:lnSpc>
                <a:spcPct val="150000"/>
              </a:lnSpc>
              <a:buFont typeface="Arial" panose="020B0604020202020204" pitchFamily="34" charset="0"/>
              <a:buChar char="•"/>
            </a:pPr>
            <a:r>
              <a:rPr lang="en-US" dirty="0" smtClean="0">
                <a:solidFill>
                  <a:schemeClr val="bg1"/>
                </a:solidFill>
              </a:rPr>
              <a:t>We don’t want to hardcode our wallet address into the miner</a:t>
            </a:r>
          </a:p>
          <a:p>
            <a:pPr marL="285750" indent="-285750">
              <a:lnSpc>
                <a:spcPct val="150000"/>
              </a:lnSpc>
              <a:buFont typeface="Arial" panose="020B0604020202020204" pitchFamily="34" charset="0"/>
              <a:buChar char="•"/>
            </a:pPr>
            <a:r>
              <a:rPr lang="en-US" dirty="0" smtClean="0">
                <a:solidFill>
                  <a:schemeClr val="bg1"/>
                </a:solidFill>
              </a:rPr>
              <a:t>Solo mining is inefficient due to low hash rate</a:t>
            </a:r>
          </a:p>
        </p:txBody>
      </p:sp>
      <p:pic>
        <p:nvPicPr>
          <p:cNvPr id="17410" name="Picture 2" descr="ÐÐ°ÑÑÐ¸Ð½ÐºÐ¸ Ð¿Ð¾ Ð·Ð°Ð¿ÑÐ¾ÑÑ houston we have a problem meme"/>
          <p:cNvPicPr>
            <a:picLocks noChangeAspect="1" noChangeArrowheads="1"/>
          </p:cNvPicPr>
          <p:nvPr/>
        </p:nvPicPr>
        <p:blipFill rotWithShape="1">
          <a:blip r:embed="rId3">
            <a:extLst>
              <a:ext uri="{28A0092B-C50C-407E-A947-70E740481C1C}">
                <a14:useLocalDpi xmlns:a14="http://schemas.microsoft.com/office/drawing/2010/main" val="0"/>
              </a:ext>
            </a:extLst>
          </a:blip>
          <a:srcRect b="3477"/>
          <a:stretch/>
        </p:blipFill>
        <p:spPr bwMode="auto">
          <a:xfrm>
            <a:off x="8419881" y="1257300"/>
            <a:ext cx="3333969" cy="46597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20546" y="4131128"/>
            <a:ext cx="6112382" cy="646331"/>
          </a:xfrm>
          <a:prstGeom prst="rect">
            <a:avLst/>
          </a:prstGeom>
          <a:noFill/>
        </p:spPr>
        <p:txBody>
          <a:bodyPr wrap="square" rtlCol="0">
            <a:spAutoFit/>
          </a:bodyPr>
          <a:lstStyle/>
          <a:p>
            <a:r>
              <a:rPr lang="en-US" sz="3600" dirty="0" smtClean="0">
                <a:solidFill>
                  <a:schemeClr val="bg1"/>
                </a:solidFill>
              </a:rPr>
              <a:t>Decision: mining pools!</a:t>
            </a:r>
            <a:endParaRPr lang="ru-RU" sz="3600" dirty="0">
              <a:solidFill>
                <a:schemeClr val="bg1"/>
              </a:solidFill>
            </a:endParaRPr>
          </a:p>
        </p:txBody>
      </p:sp>
    </p:spTree>
    <p:extLst>
      <p:ext uri="{BB962C8B-B14F-4D97-AF65-F5344CB8AC3E}">
        <p14:creationId xmlns:p14="http://schemas.microsoft.com/office/powerpoint/2010/main" val="151748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23</a:t>
            </a:fld>
            <a:endParaRPr lang="ru-RU"/>
          </a:p>
        </p:txBody>
      </p:sp>
      <p:sp>
        <p:nvSpPr>
          <p:cNvPr id="8" name="Заголовок 7"/>
          <p:cNvSpPr>
            <a:spLocks noGrp="1"/>
          </p:cNvSpPr>
          <p:nvPr>
            <p:ph type="title"/>
          </p:nvPr>
        </p:nvSpPr>
        <p:spPr/>
        <p:txBody>
          <a:bodyPr/>
          <a:lstStyle/>
          <a:p>
            <a:r>
              <a:rPr lang="en-US" dirty="0" smtClean="0"/>
              <a:t>Step 4: Mining pools</a:t>
            </a:r>
            <a:endParaRPr lang="ru-RU" dirty="0"/>
          </a:p>
        </p:txBody>
      </p:sp>
      <p:sp>
        <p:nvSpPr>
          <p:cNvPr id="2" name="TextBox 1"/>
          <p:cNvSpPr txBox="1"/>
          <p:nvPr/>
        </p:nvSpPr>
        <p:spPr>
          <a:xfrm>
            <a:off x="434976" y="1466850"/>
            <a:ext cx="11496675"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solidFill>
                  <a:schemeClr val="bg1"/>
                </a:solidFill>
              </a:rPr>
              <a:t>Only the one who creates a valid block get the reward</a:t>
            </a:r>
          </a:p>
          <a:p>
            <a:pPr marL="285750" indent="-285750">
              <a:lnSpc>
                <a:spcPct val="150000"/>
              </a:lnSpc>
              <a:buFont typeface="Arial" panose="020B0604020202020204" pitchFamily="34" charset="0"/>
              <a:buChar char="•"/>
            </a:pPr>
            <a:r>
              <a:rPr lang="en-US" dirty="0">
                <a:solidFill>
                  <a:schemeClr val="bg1"/>
                </a:solidFill>
              </a:rPr>
              <a:t>T</a:t>
            </a:r>
            <a:r>
              <a:rPr lang="en-US" dirty="0" smtClean="0">
                <a:solidFill>
                  <a:schemeClr val="bg1"/>
                </a:solidFill>
              </a:rPr>
              <a:t>he more hash rate you have, the</a:t>
            </a:r>
            <a:r>
              <a:rPr lang="ru-RU" dirty="0" smtClean="0">
                <a:solidFill>
                  <a:schemeClr val="bg1"/>
                </a:solidFill>
              </a:rPr>
              <a:t> </a:t>
            </a:r>
            <a:r>
              <a:rPr lang="en-US" dirty="0" smtClean="0">
                <a:solidFill>
                  <a:schemeClr val="bg1"/>
                </a:solidFill>
              </a:rPr>
              <a:t>more likely you get the reward</a:t>
            </a:r>
          </a:p>
          <a:p>
            <a:pPr marL="285750" indent="-285750">
              <a:lnSpc>
                <a:spcPct val="150000"/>
              </a:lnSpc>
              <a:buFont typeface="Arial" panose="020B0604020202020204" pitchFamily="34" charset="0"/>
              <a:buChar char="•"/>
            </a:pPr>
            <a:r>
              <a:rPr lang="en-US" dirty="0" smtClean="0">
                <a:solidFill>
                  <a:schemeClr val="bg1"/>
                </a:solidFill>
              </a:rPr>
              <a:t>People start to unite into pools to get more hash rate</a:t>
            </a:r>
          </a:p>
          <a:p>
            <a:pPr marL="285750" indent="-285750">
              <a:lnSpc>
                <a:spcPct val="150000"/>
              </a:lnSpc>
              <a:buFont typeface="Arial" panose="020B0604020202020204" pitchFamily="34" charset="0"/>
              <a:buChar char="•"/>
            </a:pPr>
            <a:r>
              <a:rPr lang="en-US" dirty="0" smtClean="0">
                <a:solidFill>
                  <a:schemeClr val="bg1"/>
                </a:solidFill>
              </a:rPr>
              <a:t>And then they just share the reward according to contribution of each participant</a:t>
            </a:r>
            <a:endParaRPr lang="ru-RU" dirty="0">
              <a:solidFill>
                <a:schemeClr val="bg1"/>
              </a:solidFill>
            </a:endParaRPr>
          </a:p>
        </p:txBody>
      </p:sp>
      <p:pic>
        <p:nvPicPr>
          <p:cNvPr id="24580" name="Picture 4" descr="ÐÐ°ÑÑÐ¸Ð½ÐºÐ¸ Ð¿Ð¾ Ð·Ð°Ð¿ÑÐ¾ÑÑ that's simpl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662" y="3484339"/>
            <a:ext cx="3368675" cy="2564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1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25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25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250"/>
                                        <p:tgtEl>
                                          <p:spTgt spid="2">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4580"/>
                                        </p:tgtEl>
                                        <p:attrNameLst>
                                          <p:attrName>style.visibility</p:attrName>
                                        </p:attrNameLst>
                                      </p:cBhvr>
                                      <p:to>
                                        <p:strVal val="visible"/>
                                      </p:to>
                                    </p:set>
                                    <p:animEffect transition="in" filter="fade">
                                      <p:cBhvr>
                                        <p:cTn id="20" dur="25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24</a:t>
            </a:fld>
            <a:endParaRPr lang="ru-RU"/>
          </a:p>
        </p:txBody>
      </p:sp>
      <p:sp>
        <p:nvSpPr>
          <p:cNvPr id="8" name="Заголовок 7"/>
          <p:cNvSpPr>
            <a:spLocks noGrp="1"/>
          </p:cNvSpPr>
          <p:nvPr>
            <p:ph type="title"/>
          </p:nvPr>
        </p:nvSpPr>
        <p:spPr/>
        <p:txBody>
          <a:bodyPr/>
          <a:lstStyle/>
          <a:p>
            <a:r>
              <a:rPr lang="en-US" dirty="0" smtClean="0"/>
              <a:t>Step 4: Mining pools</a:t>
            </a:r>
            <a:endParaRPr lang="ru-RU" dirty="0"/>
          </a:p>
        </p:txBody>
      </p:sp>
      <p:pic>
        <p:nvPicPr>
          <p:cNvPr id="3" name="Рисунок 2"/>
          <p:cNvPicPr>
            <a:picLocks noChangeAspect="1"/>
          </p:cNvPicPr>
          <p:nvPr/>
        </p:nvPicPr>
        <p:blipFill>
          <a:blip r:embed="rId3"/>
          <a:stretch>
            <a:fillRect/>
          </a:stretch>
        </p:blipFill>
        <p:spPr>
          <a:xfrm>
            <a:off x="2276642" y="902542"/>
            <a:ext cx="7638716" cy="5248325"/>
          </a:xfrm>
          <a:prstGeom prst="rect">
            <a:avLst/>
          </a:prstGeom>
        </p:spPr>
      </p:pic>
      <p:grpSp>
        <p:nvGrpSpPr>
          <p:cNvPr id="9" name="Группа 8"/>
          <p:cNvGrpSpPr/>
          <p:nvPr/>
        </p:nvGrpSpPr>
        <p:grpSpPr>
          <a:xfrm>
            <a:off x="438289" y="1873228"/>
            <a:ext cx="11191875" cy="2600325"/>
            <a:chOff x="438289" y="1873228"/>
            <a:chExt cx="11191875" cy="2600325"/>
          </a:xfrm>
        </p:grpSpPr>
        <p:pic>
          <p:nvPicPr>
            <p:cNvPr id="6" name="Рисунок 5"/>
            <p:cNvPicPr>
              <a:picLocks noChangeAspect="1"/>
            </p:cNvPicPr>
            <p:nvPr/>
          </p:nvPicPr>
          <p:blipFill>
            <a:blip r:embed="rId4"/>
            <a:stretch>
              <a:fillRect/>
            </a:stretch>
          </p:blipFill>
          <p:spPr>
            <a:xfrm>
              <a:off x="438289" y="1873228"/>
              <a:ext cx="11191875" cy="2600325"/>
            </a:xfrm>
            <a:prstGeom prst="rect">
              <a:avLst/>
            </a:prstGeom>
          </p:spPr>
        </p:pic>
        <p:sp>
          <p:nvSpPr>
            <p:cNvPr id="7" name="Прямоугольник 6"/>
            <p:cNvSpPr/>
            <p:nvPr/>
          </p:nvSpPr>
          <p:spPr>
            <a:xfrm>
              <a:off x="552451" y="2226542"/>
              <a:ext cx="7347540" cy="371614"/>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5" name="Группа 4"/>
          <p:cNvGrpSpPr/>
          <p:nvPr/>
        </p:nvGrpSpPr>
        <p:grpSpPr>
          <a:xfrm>
            <a:off x="1200151" y="902542"/>
            <a:ext cx="9563099" cy="3391229"/>
            <a:chOff x="1200151" y="902542"/>
            <a:chExt cx="9563099" cy="3391229"/>
          </a:xfrm>
        </p:grpSpPr>
        <p:pic>
          <p:nvPicPr>
            <p:cNvPr id="25602" name="Picture 2" descr="https://media.kasperskycontenthub.com/wp-content/uploads/sites/43/2017/06/07174002/sambacry_0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151" y="902542"/>
              <a:ext cx="9563099" cy="33912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67529" y="969863"/>
              <a:ext cx="2409825" cy="369332"/>
            </a:xfrm>
            <a:prstGeom prst="rect">
              <a:avLst/>
            </a:prstGeom>
            <a:noFill/>
          </p:spPr>
          <p:txBody>
            <a:bodyPr wrap="square" rtlCol="0">
              <a:spAutoFit/>
            </a:bodyPr>
            <a:lstStyle/>
            <a:p>
              <a:r>
                <a:rPr lang="en-GB" dirty="0">
                  <a:solidFill>
                    <a:schemeClr val="accent6">
                      <a:lumMod val="60000"/>
                      <a:lumOff val="40000"/>
                    </a:schemeClr>
                  </a:solidFill>
                </a:rPr>
                <a:t>monero.crypto-pool.fr</a:t>
              </a:r>
              <a:endParaRPr lang="ru-RU" dirty="0">
                <a:solidFill>
                  <a:schemeClr val="accent6">
                    <a:lumMod val="60000"/>
                    <a:lumOff val="40000"/>
                  </a:schemeClr>
                </a:solidFill>
              </a:endParaRPr>
            </a:p>
          </p:txBody>
        </p:sp>
      </p:grpSp>
      <p:pic>
        <p:nvPicPr>
          <p:cNvPr id="25606" name="Picture 6" descr="https://media.kasperskycontenthub.com/wp-content/uploads/sites/43/2017/06/07173957/sambacry_0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7513" y="1775847"/>
            <a:ext cx="6419683" cy="4375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69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606"/>
                                        </p:tgtEl>
                                        <p:attrNameLst>
                                          <p:attrName>style.visibility</p:attrName>
                                        </p:attrNameLst>
                                      </p:cBhvr>
                                      <p:to>
                                        <p:strVal val="visible"/>
                                      </p:to>
                                    </p:set>
                                    <p:animEffect transition="in" filter="fade">
                                      <p:cBhvr>
                                        <p:cTn id="17" dur="250"/>
                                        <p:tgtEl>
                                          <p:spTgt spid="25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25</a:t>
            </a:fld>
            <a:endParaRPr lang="ru-RU"/>
          </a:p>
        </p:txBody>
      </p:sp>
      <p:sp>
        <p:nvSpPr>
          <p:cNvPr id="8" name="Заголовок 7"/>
          <p:cNvSpPr>
            <a:spLocks noGrp="1"/>
          </p:cNvSpPr>
          <p:nvPr>
            <p:ph type="title"/>
          </p:nvPr>
        </p:nvSpPr>
        <p:spPr/>
        <p:txBody>
          <a:bodyPr/>
          <a:lstStyle/>
          <a:p>
            <a:r>
              <a:rPr lang="en-US" dirty="0" smtClean="0"/>
              <a:t>Step 4: </a:t>
            </a:r>
            <a:r>
              <a:rPr lang="en-US" dirty="0" err="1" smtClean="0"/>
              <a:t>MinerGate</a:t>
            </a:r>
            <a:endParaRPr lang="ru-RU" dirty="0"/>
          </a:p>
        </p:txBody>
      </p:sp>
      <p:sp>
        <p:nvSpPr>
          <p:cNvPr id="2" name="TextBox 1"/>
          <p:cNvSpPr txBox="1"/>
          <p:nvPr/>
        </p:nvSpPr>
        <p:spPr>
          <a:xfrm>
            <a:off x="434976" y="1466850"/>
            <a:ext cx="11496675"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solidFill>
                  <a:schemeClr val="bg1"/>
                </a:solidFill>
              </a:rPr>
              <a:t>All you need to sing up is</a:t>
            </a:r>
            <a:r>
              <a:rPr lang="ru-RU" dirty="0" smtClean="0">
                <a:solidFill>
                  <a:schemeClr val="bg1"/>
                </a:solidFill>
              </a:rPr>
              <a:t> </a:t>
            </a:r>
            <a:r>
              <a:rPr lang="en-US" dirty="0" smtClean="0">
                <a:solidFill>
                  <a:schemeClr val="bg1"/>
                </a:solidFill>
              </a:rPr>
              <a:t>a e-mail address</a:t>
            </a:r>
          </a:p>
          <a:p>
            <a:pPr marL="285750" indent="-285750">
              <a:lnSpc>
                <a:spcPct val="150000"/>
              </a:lnSpc>
              <a:buFont typeface="Arial" panose="020B0604020202020204" pitchFamily="34" charset="0"/>
              <a:buChar char="•"/>
            </a:pPr>
            <a:r>
              <a:rPr lang="en-US" dirty="0" smtClean="0">
                <a:solidFill>
                  <a:schemeClr val="bg1"/>
                </a:solidFill>
              </a:rPr>
              <a:t>This e-mail address would be used as a parameter for the miner instead of the wallet</a:t>
            </a:r>
          </a:p>
          <a:p>
            <a:pPr marL="285750" indent="-285750">
              <a:lnSpc>
                <a:spcPct val="150000"/>
              </a:lnSpc>
              <a:buFont typeface="Arial" panose="020B0604020202020204" pitchFamily="34" charset="0"/>
              <a:buChar char="•"/>
            </a:pPr>
            <a:r>
              <a:rPr lang="en-US" dirty="0" smtClean="0">
                <a:solidFill>
                  <a:schemeClr val="bg1"/>
                </a:solidFill>
              </a:rPr>
              <a:t>The pool does not </a:t>
            </a:r>
            <a:r>
              <a:rPr lang="en-US" dirty="0">
                <a:solidFill>
                  <a:schemeClr val="accent4"/>
                </a:solidFill>
              </a:rPr>
              <a:t>have an </a:t>
            </a:r>
            <a:r>
              <a:rPr lang="en-US" dirty="0" smtClean="0">
                <a:solidFill>
                  <a:schemeClr val="bg1"/>
                </a:solidFill>
              </a:rPr>
              <a:t>option to get the wallet info by user’s email</a:t>
            </a:r>
          </a:p>
          <a:p>
            <a:pPr>
              <a:lnSpc>
                <a:spcPct val="150000"/>
              </a:lnSpc>
            </a:pPr>
            <a:endParaRPr lang="en-US" dirty="0" smtClean="0">
              <a:solidFill>
                <a:schemeClr val="bg1"/>
              </a:solidFill>
            </a:endParaRPr>
          </a:p>
          <a:p>
            <a:pPr marL="285750" indent="-285750">
              <a:lnSpc>
                <a:spcPct val="150000"/>
              </a:lnSpc>
              <a:buFont typeface="Arial" panose="020B0604020202020204" pitchFamily="34" charset="0"/>
              <a:buChar char="•"/>
            </a:pPr>
            <a:endParaRPr lang="en-US" dirty="0" smtClean="0">
              <a:solidFill>
                <a:schemeClr val="bg1"/>
              </a:solidFill>
            </a:endParaRPr>
          </a:p>
        </p:txBody>
      </p:sp>
      <p:pic>
        <p:nvPicPr>
          <p:cNvPr id="1028" name="Picture 4" descr="ÐÐ°ÑÑÐ¸Ð½ÐºÐ¸ Ð¿Ð¾ Ð·Ð°Ð¿ÑÐ¾ÑÑ grumpy cat good meme"/>
          <p:cNvPicPr>
            <a:picLocks noChangeAspect="1" noChangeArrowheads="1"/>
          </p:cNvPicPr>
          <p:nvPr/>
        </p:nvPicPr>
        <p:blipFill rotWithShape="1">
          <a:blip r:embed="rId3">
            <a:extLst>
              <a:ext uri="{28A0092B-C50C-407E-A947-70E740481C1C}">
                <a14:useLocalDpi xmlns:a14="http://schemas.microsoft.com/office/drawing/2010/main" val="0"/>
              </a:ext>
            </a:extLst>
          </a:blip>
          <a:srcRect l="12893" t="2368" r="11857" b="3633"/>
          <a:stretch/>
        </p:blipFill>
        <p:spPr bwMode="auto">
          <a:xfrm>
            <a:off x="4749800" y="3017248"/>
            <a:ext cx="2867025"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65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25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250"/>
                                        <p:tgtEl>
                                          <p:spTgt spid="2">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25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26</a:t>
            </a:fld>
            <a:endParaRPr lang="ru-RU"/>
          </a:p>
        </p:txBody>
      </p:sp>
      <p:sp>
        <p:nvSpPr>
          <p:cNvPr id="8" name="Заголовок 7"/>
          <p:cNvSpPr>
            <a:spLocks noGrp="1"/>
          </p:cNvSpPr>
          <p:nvPr>
            <p:ph type="title"/>
          </p:nvPr>
        </p:nvSpPr>
        <p:spPr/>
        <p:txBody>
          <a:bodyPr/>
          <a:lstStyle/>
          <a:p>
            <a:r>
              <a:rPr lang="en-US" dirty="0" smtClean="0"/>
              <a:t>Step 4: </a:t>
            </a:r>
            <a:r>
              <a:rPr lang="en-US" dirty="0" err="1" smtClean="0"/>
              <a:t>MinerGate</a:t>
            </a:r>
            <a:endParaRPr lang="ru-RU" dirty="0"/>
          </a:p>
        </p:txBody>
      </p:sp>
      <p:pic>
        <p:nvPicPr>
          <p:cNvPr id="3" name="Рисунок 2"/>
          <p:cNvPicPr>
            <a:picLocks noChangeAspect="1"/>
          </p:cNvPicPr>
          <p:nvPr/>
        </p:nvPicPr>
        <p:blipFill>
          <a:blip r:embed="rId3"/>
          <a:stretch>
            <a:fillRect/>
          </a:stretch>
        </p:blipFill>
        <p:spPr>
          <a:xfrm>
            <a:off x="1423987" y="862012"/>
            <a:ext cx="9344025" cy="5133975"/>
          </a:xfrm>
          <a:prstGeom prst="rect">
            <a:avLst/>
          </a:prstGeom>
        </p:spPr>
      </p:pic>
      <p:pic>
        <p:nvPicPr>
          <p:cNvPr id="4" name="Рисунок 3"/>
          <p:cNvPicPr>
            <a:picLocks noChangeAspect="1"/>
          </p:cNvPicPr>
          <p:nvPr/>
        </p:nvPicPr>
        <p:blipFill>
          <a:blip r:embed="rId4"/>
          <a:stretch>
            <a:fillRect/>
          </a:stretch>
        </p:blipFill>
        <p:spPr>
          <a:xfrm>
            <a:off x="3576789" y="408552"/>
            <a:ext cx="5553299" cy="5381625"/>
          </a:xfrm>
          <a:prstGeom prst="rect">
            <a:avLst/>
          </a:prstGeom>
        </p:spPr>
      </p:pic>
      <p:pic>
        <p:nvPicPr>
          <p:cNvPr id="5" name="Рисунок 4"/>
          <p:cNvPicPr>
            <a:picLocks noChangeAspect="1"/>
          </p:cNvPicPr>
          <p:nvPr/>
        </p:nvPicPr>
        <p:blipFill>
          <a:blip r:embed="rId5"/>
          <a:stretch>
            <a:fillRect/>
          </a:stretch>
        </p:blipFill>
        <p:spPr>
          <a:xfrm>
            <a:off x="2569763" y="946761"/>
            <a:ext cx="7567350" cy="3717072"/>
          </a:xfrm>
          <a:prstGeom prst="rect">
            <a:avLst/>
          </a:prstGeom>
        </p:spPr>
      </p:pic>
      <p:grpSp>
        <p:nvGrpSpPr>
          <p:cNvPr id="9" name="Группа 8"/>
          <p:cNvGrpSpPr/>
          <p:nvPr/>
        </p:nvGrpSpPr>
        <p:grpSpPr>
          <a:xfrm>
            <a:off x="2774288" y="521053"/>
            <a:ext cx="7362825" cy="4229100"/>
            <a:chOff x="2774288" y="521053"/>
            <a:chExt cx="7362825" cy="4229100"/>
          </a:xfrm>
        </p:grpSpPr>
        <p:pic>
          <p:nvPicPr>
            <p:cNvPr id="6" name="Рисунок 5"/>
            <p:cNvPicPr>
              <a:picLocks noChangeAspect="1"/>
            </p:cNvPicPr>
            <p:nvPr/>
          </p:nvPicPr>
          <p:blipFill>
            <a:blip r:embed="rId6"/>
            <a:stretch>
              <a:fillRect/>
            </a:stretch>
          </p:blipFill>
          <p:spPr>
            <a:xfrm>
              <a:off x="2774288" y="521053"/>
              <a:ext cx="7362825" cy="4229100"/>
            </a:xfrm>
            <a:prstGeom prst="rect">
              <a:avLst/>
            </a:prstGeom>
          </p:spPr>
        </p:pic>
        <p:sp>
          <p:nvSpPr>
            <p:cNvPr id="7" name="Прямоугольник 6"/>
            <p:cNvSpPr/>
            <p:nvPr/>
          </p:nvSpPr>
          <p:spPr>
            <a:xfrm>
              <a:off x="3781425" y="4039674"/>
              <a:ext cx="5514975" cy="284676"/>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66305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27</a:t>
            </a:fld>
            <a:endParaRPr lang="ru-RU"/>
          </a:p>
        </p:txBody>
      </p:sp>
      <p:sp>
        <p:nvSpPr>
          <p:cNvPr id="8" name="Заголовок 7"/>
          <p:cNvSpPr>
            <a:spLocks noGrp="1"/>
          </p:cNvSpPr>
          <p:nvPr>
            <p:ph type="title"/>
          </p:nvPr>
        </p:nvSpPr>
        <p:spPr/>
        <p:txBody>
          <a:bodyPr/>
          <a:lstStyle/>
          <a:p>
            <a:r>
              <a:rPr lang="en-US" dirty="0" smtClean="0"/>
              <a:t>Step 5: Persistence</a:t>
            </a:r>
            <a:endParaRPr lang="ru-RU" dirty="0"/>
          </a:p>
        </p:txBody>
      </p:sp>
      <p:sp>
        <p:nvSpPr>
          <p:cNvPr id="2" name="TextBox 1"/>
          <p:cNvSpPr txBox="1"/>
          <p:nvPr/>
        </p:nvSpPr>
        <p:spPr>
          <a:xfrm>
            <a:off x="434976" y="1466850"/>
            <a:ext cx="11496675" cy="41088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err="1">
                <a:solidFill>
                  <a:schemeClr val="bg1"/>
                </a:solidFill>
              </a:rPr>
              <a:t>c</a:t>
            </a:r>
            <a:r>
              <a:rPr lang="en-US" dirty="0" err="1" smtClean="0">
                <a:solidFill>
                  <a:schemeClr val="bg1"/>
                </a:solidFill>
              </a:rPr>
              <a:t>ron</a:t>
            </a:r>
            <a:r>
              <a:rPr lang="en-US" dirty="0" smtClean="0">
                <a:solidFill>
                  <a:schemeClr val="bg1"/>
                </a:solidFill>
              </a:rPr>
              <a:t>, at</a:t>
            </a:r>
          </a:p>
          <a:p>
            <a:pPr marL="742950" lvl="1" indent="-285750">
              <a:lnSpc>
                <a:spcPct val="150000"/>
              </a:lnSpc>
              <a:buFont typeface="Arial" panose="020B0604020202020204" pitchFamily="34" charset="0"/>
              <a:buChar char="•"/>
            </a:pPr>
            <a:r>
              <a:rPr lang="de-DE" sz="1400" dirty="0" err="1">
                <a:solidFill>
                  <a:schemeClr val="accent4"/>
                </a:solidFill>
              </a:rPr>
              <a:t>crontab</a:t>
            </a:r>
            <a:r>
              <a:rPr lang="de-DE" sz="1400" dirty="0">
                <a:solidFill>
                  <a:schemeClr val="accent4"/>
                </a:solidFill>
              </a:rPr>
              <a:t> &lt;&lt;&lt; </a:t>
            </a:r>
            <a:r>
              <a:rPr lang="de-DE" sz="1400" dirty="0" smtClean="0">
                <a:solidFill>
                  <a:schemeClr val="accent4"/>
                </a:solidFill>
              </a:rPr>
              <a:t>"* </a:t>
            </a:r>
            <a:r>
              <a:rPr lang="de-DE" sz="1400" dirty="0">
                <a:solidFill>
                  <a:schemeClr val="accent4"/>
                </a:solidFill>
              </a:rPr>
              <a:t>* * * * </a:t>
            </a:r>
            <a:r>
              <a:rPr lang="de-DE" sz="1400" dirty="0" smtClean="0">
                <a:solidFill>
                  <a:schemeClr val="accent4"/>
                </a:solidFill>
              </a:rPr>
              <a:t>/</a:t>
            </a:r>
            <a:r>
              <a:rPr lang="de-DE" sz="1400" dirty="0" err="1" smtClean="0">
                <a:solidFill>
                  <a:schemeClr val="accent4"/>
                </a:solidFill>
              </a:rPr>
              <a:t>tmp</a:t>
            </a:r>
            <a:r>
              <a:rPr lang="de-DE" sz="1400" dirty="0" smtClean="0">
                <a:solidFill>
                  <a:schemeClr val="accent4"/>
                </a:solidFill>
              </a:rPr>
              <a:t>/.</a:t>
            </a:r>
            <a:r>
              <a:rPr lang="de-DE" sz="1400" dirty="0" err="1" smtClean="0">
                <a:solidFill>
                  <a:schemeClr val="accent4"/>
                </a:solidFill>
              </a:rPr>
              <a:t>evil_miner</a:t>
            </a:r>
            <a:r>
              <a:rPr lang="de-DE" sz="1400" dirty="0">
                <a:solidFill>
                  <a:schemeClr val="accent4"/>
                </a:solidFill>
              </a:rPr>
              <a:t>"</a:t>
            </a:r>
            <a:endParaRPr lang="de-DE" sz="1400" dirty="0" smtClean="0">
              <a:solidFill>
                <a:schemeClr val="accent4"/>
              </a:solidFill>
            </a:endParaRPr>
          </a:p>
          <a:p>
            <a:pPr lvl="1">
              <a:lnSpc>
                <a:spcPct val="150000"/>
              </a:lnSpc>
            </a:pPr>
            <a:endParaRPr lang="en-US" sz="1400" dirty="0" smtClean="0">
              <a:solidFill>
                <a:schemeClr val="accent4"/>
              </a:solidFill>
            </a:endParaRPr>
          </a:p>
          <a:p>
            <a:pPr marL="285750" indent="-285750">
              <a:lnSpc>
                <a:spcPct val="150000"/>
              </a:lnSpc>
              <a:buFont typeface="Arial" panose="020B0604020202020204" pitchFamily="34" charset="0"/>
              <a:buChar char="•"/>
            </a:pPr>
            <a:r>
              <a:rPr lang="en-US" dirty="0" smtClean="0">
                <a:solidFill>
                  <a:schemeClr val="bg1"/>
                </a:solidFill>
              </a:rPr>
              <a:t>~/.</a:t>
            </a:r>
            <a:r>
              <a:rPr lang="en-US" dirty="0" err="1" smtClean="0">
                <a:solidFill>
                  <a:schemeClr val="bg1"/>
                </a:solidFill>
              </a:rPr>
              <a:t>bash_profile</a:t>
            </a:r>
            <a:r>
              <a:rPr lang="en-US" dirty="0">
                <a:solidFill>
                  <a:schemeClr val="bg1"/>
                </a:solidFill>
              </a:rPr>
              <a:t>, ~/.</a:t>
            </a:r>
            <a:r>
              <a:rPr lang="en-US" dirty="0" err="1" smtClean="0">
                <a:solidFill>
                  <a:schemeClr val="bg1"/>
                </a:solidFill>
              </a:rPr>
              <a:t>bashrc</a:t>
            </a:r>
            <a:endParaRPr lang="en-US" dirty="0" smtClean="0">
              <a:solidFill>
                <a:schemeClr val="bg1"/>
              </a:solidFill>
            </a:endParaRPr>
          </a:p>
          <a:p>
            <a:pPr marL="742950" lvl="1" indent="-285750">
              <a:lnSpc>
                <a:spcPct val="150000"/>
              </a:lnSpc>
              <a:buFont typeface="Arial" panose="020B0604020202020204" pitchFamily="34" charset="0"/>
              <a:buChar char="•"/>
            </a:pPr>
            <a:r>
              <a:rPr lang="en-GB" sz="1400" dirty="0">
                <a:solidFill>
                  <a:schemeClr val="bg1"/>
                </a:solidFill>
              </a:rPr>
              <a:t>echo </a:t>
            </a:r>
            <a:r>
              <a:rPr lang="en-GB" sz="1400" dirty="0" smtClean="0">
                <a:solidFill>
                  <a:schemeClr val="bg1"/>
                </a:solidFill>
              </a:rPr>
              <a:t>"</a:t>
            </a:r>
            <a:r>
              <a:rPr lang="de-DE" sz="1400" dirty="0" smtClean="0">
                <a:solidFill>
                  <a:schemeClr val="accent4"/>
                </a:solidFill>
              </a:rPr>
              <a:t>/</a:t>
            </a:r>
            <a:r>
              <a:rPr lang="de-DE" sz="1400" dirty="0" err="1">
                <a:solidFill>
                  <a:schemeClr val="accent4"/>
                </a:solidFill>
              </a:rPr>
              <a:t>tmp</a:t>
            </a:r>
            <a:r>
              <a:rPr lang="de-DE" sz="1400" dirty="0">
                <a:solidFill>
                  <a:schemeClr val="accent4"/>
                </a:solidFill>
              </a:rPr>
              <a:t>/.</a:t>
            </a:r>
            <a:r>
              <a:rPr lang="de-DE" sz="1400" dirty="0" err="1" smtClean="0">
                <a:solidFill>
                  <a:schemeClr val="accent4"/>
                </a:solidFill>
              </a:rPr>
              <a:t>evil_miner</a:t>
            </a:r>
            <a:r>
              <a:rPr lang="en-GB" sz="1400" dirty="0" smtClean="0">
                <a:solidFill>
                  <a:schemeClr val="bg1"/>
                </a:solidFill>
              </a:rPr>
              <a:t>" </a:t>
            </a:r>
            <a:r>
              <a:rPr lang="en-GB" sz="1400" dirty="0">
                <a:solidFill>
                  <a:schemeClr val="bg1"/>
                </a:solidFill>
              </a:rPr>
              <a:t>&gt;&gt; ~/.</a:t>
            </a:r>
            <a:r>
              <a:rPr lang="en-GB" sz="1400" dirty="0" err="1" smtClean="0">
                <a:solidFill>
                  <a:schemeClr val="bg1"/>
                </a:solidFill>
              </a:rPr>
              <a:t>bashrc</a:t>
            </a:r>
            <a:endParaRPr lang="en-GB" sz="1400" dirty="0" smtClean="0">
              <a:solidFill>
                <a:schemeClr val="bg1"/>
              </a:solidFill>
            </a:endParaRPr>
          </a:p>
          <a:p>
            <a:pPr>
              <a:lnSpc>
                <a:spcPct val="150000"/>
              </a:lnSpc>
            </a:pPr>
            <a:endParaRPr lang="ru-RU" dirty="0" smtClean="0">
              <a:solidFill>
                <a:schemeClr val="bg1"/>
              </a:solidFill>
            </a:endParaRPr>
          </a:p>
          <a:p>
            <a:pPr marL="285750" indent="-285750">
              <a:lnSpc>
                <a:spcPct val="150000"/>
              </a:lnSpc>
              <a:buFont typeface="Arial" panose="020B0604020202020204" pitchFamily="34" charset="0"/>
              <a:buChar char="•"/>
            </a:pPr>
            <a:r>
              <a:rPr lang="en-US" dirty="0" err="1" smtClean="0">
                <a:solidFill>
                  <a:schemeClr val="bg1"/>
                </a:solidFill>
              </a:rPr>
              <a:t>init.d</a:t>
            </a:r>
            <a:r>
              <a:rPr lang="en-US" dirty="0">
                <a:solidFill>
                  <a:schemeClr val="bg1"/>
                </a:solidFill>
              </a:rPr>
              <a:t>, /</a:t>
            </a:r>
            <a:r>
              <a:rPr lang="en-US" dirty="0" err="1" smtClean="0">
                <a:solidFill>
                  <a:schemeClr val="bg1"/>
                </a:solidFill>
              </a:rPr>
              <a:t>etc</a:t>
            </a:r>
            <a:r>
              <a:rPr lang="en-US" dirty="0" smtClean="0">
                <a:solidFill>
                  <a:schemeClr val="bg1"/>
                </a:solidFill>
              </a:rPr>
              <a:t>/</a:t>
            </a:r>
            <a:r>
              <a:rPr lang="en-US" dirty="0" err="1" smtClean="0">
                <a:solidFill>
                  <a:schemeClr val="bg1"/>
                </a:solidFill>
              </a:rPr>
              <a:t>rc.local</a:t>
            </a:r>
            <a:r>
              <a:rPr lang="en-US" dirty="0" smtClean="0">
                <a:solidFill>
                  <a:schemeClr val="bg1"/>
                </a:solidFill>
              </a:rPr>
              <a:t> (root)</a:t>
            </a:r>
          </a:p>
          <a:p>
            <a:pPr marL="742950" lvl="1" indent="-285750">
              <a:lnSpc>
                <a:spcPct val="150000"/>
              </a:lnSpc>
              <a:buFont typeface="Arial" panose="020B0604020202020204" pitchFamily="34" charset="0"/>
              <a:buChar char="•"/>
            </a:pPr>
            <a:r>
              <a:rPr lang="en-GB" sz="1400" dirty="0">
                <a:solidFill>
                  <a:schemeClr val="accent4"/>
                </a:solidFill>
              </a:rPr>
              <a:t>update-</a:t>
            </a:r>
            <a:r>
              <a:rPr lang="en-GB" sz="1400" dirty="0" err="1">
                <a:solidFill>
                  <a:schemeClr val="accent4"/>
                </a:solidFill>
              </a:rPr>
              <a:t>rc.d</a:t>
            </a:r>
            <a:r>
              <a:rPr lang="en-GB" sz="1400" dirty="0">
                <a:solidFill>
                  <a:schemeClr val="accent4"/>
                </a:solidFill>
              </a:rPr>
              <a:t> </a:t>
            </a:r>
            <a:r>
              <a:rPr lang="en-GB" sz="1400" dirty="0" err="1" smtClean="0">
                <a:solidFill>
                  <a:schemeClr val="accent4"/>
                </a:solidFill>
              </a:rPr>
              <a:t>startminer</a:t>
            </a:r>
            <a:r>
              <a:rPr lang="en-GB" sz="1400" dirty="0" smtClean="0">
                <a:solidFill>
                  <a:schemeClr val="accent4"/>
                </a:solidFill>
              </a:rPr>
              <a:t> defaults</a:t>
            </a:r>
          </a:p>
          <a:p>
            <a:pPr marL="1200150" lvl="2" indent="-285750">
              <a:lnSpc>
                <a:spcPct val="150000"/>
              </a:lnSpc>
              <a:buFont typeface="Arial" panose="020B0604020202020204" pitchFamily="34" charset="0"/>
              <a:buChar char="•"/>
            </a:pPr>
            <a:r>
              <a:rPr lang="en-GB" sz="1400" dirty="0">
                <a:solidFill>
                  <a:schemeClr val="accent4"/>
                </a:solidFill>
              </a:rPr>
              <a:t>/</a:t>
            </a:r>
            <a:r>
              <a:rPr lang="en-GB" sz="1400" dirty="0" err="1" smtClean="0">
                <a:solidFill>
                  <a:schemeClr val="accent4"/>
                </a:solidFill>
              </a:rPr>
              <a:t>etc</a:t>
            </a:r>
            <a:r>
              <a:rPr lang="en-GB" sz="1400" dirty="0" smtClean="0">
                <a:solidFill>
                  <a:schemeClr val="accent4"/>
                </a:solidFill>
              </a:rPr>
              <a:t>/rc5.d/S58startminer </a:t>
            </a:r>
            <a:r>
              <a:rPr lang="en-GB" sz="1400" dirty="0">
                <a:solidFill>
                  <a:schemeClr val="accent4"/>
                </a:solidFill>
              </a:rPr>
              <a:t>-&gt; ../</a:t>
            </a:r>
            <a:r>
              <a:rPr lang="en-GB" sz="1400" dirty="0" err="1" smtClean="0">
                <a:solidFill>
                  <a:schemeClr val="accent4"/>
                </a:solidFill>
              </a:rPr>
              <a:t>init.d</a:t>
            </a:r>
            <a:r>
              <a:rPr lang="en-GB" sz="1400" dirty="0" smtClean="0">
                <a:solidFill>
                  <a:schemeClr val="accent4"/>
                </a:solidFill>
              </a:rPr>
              <a:t>/</a:t>
            </a:r>
            <a:r>
              <a:rPr lang="en-GB" sz="1400" dirty="0" err="1" smtClean="0">
                <a:solidFill>
                  <a:schemeClr val="accent4"/>
                </a:solidFill>
              </a:rPr>
              <a:t>startminer</a:t>
            </a:r>
            <a:endParaRPr lang="en-GB" sz="1400" dirty="0" smtClean="0">
              <a:solidFill>
                <a:schemeClr val="accent4"/>
              </a:solidFill>
            </a:endParaRPr>
          </a:p>
          <a:p>
            <a:pPr marL="1200150" lvl="2" indent="-285750">
              <a:lnSpc>
                <a:spcPct val="150000"/>
              </a:lnSpc>
              <a:buFont typeface="Arial" panose="020B0604020202020204" pitchFamily="34" charset="0"/>
              <a:buChar char="•"/>
            </a:pPr>
            <a:endParaRPr lang="en-US" sz="1400" dirty="0">
              <a:solidFill>
                <a:schemeClr val="accent4"/>
              </a:solidFill>
            </a:endParaRPr>
          </a:p>
          <a:p>
            <a:pPr marL="285750" indent="-285750">
              <a:lnSpc>
                <a:spcPct val="150000"/>
              </a:lnSpc>
              <a:buFont typeface="Arial" panose="020B0604020202020204" pitchFamily="34" charset="0"/>
              <a:buChar char="•"/>
            </a:pPr>
            <a:r>
              <a:rPr lang="en-US" dirty="0" smtClean="0">
                <a:solidFill>
                  <a:schemeClr val="accent4"/>
                </a:solidFill>
              </a:rPr>
              <a:t>/</a:t>
            </a:r>
            <a:r>
              <a:rPr lang="en-US" dirty="0" err="1" smtClean="0">
                <a:solidFill>
                  <a:schemeClr val="accent4"/>
                </a:solidFill>
              </a:rPr>
              <a:t>etc</a:t>
            </a:r>
            <a:r>
              <a:rPr lang="en-US" dirty="0" smtClean="0">
                <a:solidFill>
                  <a:schemeClr val="accent4"/>
                </a:solidFill>
              </a:rPr>
              <a:t>/</a:t>
            </a:r>
            <a:r>
              <a:rPr lang="en-US" dirty="0" err="1" smtClean="0">
                <a:solidFill>
                  <a:schemeClr val="accent4"/>
                </a:solidFill>
              </a:rPr>
              <a:t>ld.so.preload</a:t>
            </a:r>
            <a:endParaRPr lang="en-US" dirty="0" smtClean="0">
              <a:solidFill>
                <a:schemeClr val="accent4"/>
              </a:solidFill>
            </a:endParaRPr>
          </a:p>
        </p:txBody>
      </p:sp>
    </p:spTree>
    <p:extLst>
      <p:ext uri="{BB962C8B-B14F-4D97-AF65-F5344CB8AC3E}">
        <p14:creationId xmlns:p14="http://schemas.microsoft.com/office/powerpoint/2010/main" val="95826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25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250"/>
                                        <p:tgtEl>
                                          <p:spTgt spid="2">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25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250"/>
                                        <p:tgtEl>
                                          <p:spTgt spid="2">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fade">
                                      <p:cBhvr>
                                        <p:cTn id="26" dur="250"/>
                                        <p:tgtEl>
                                          <p:spTgt spid="2">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Effect transition="in" filter="fade">
                                      <p:cBhvr>
                                        <p:cTn id="29" dur="250"/>
                                        <p:tgtEl>
                                          <p:spTgt spid="2">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xEl>
                                              <p:pRg st="10" end="10"/>
                                            </p:txEl>
                                          </p:spTgt>
                                        </p:tgtEl>
                                        <p:attrNameLst>
                                          <p:attrName>style.visibility</p:attrName>
                                        </p:attrNameLst>
                                      </p:cBhvr>
                                      <p:to>
                                        <p:strVal val="visible"/>
                                      </p:to>
                                    </p:set>
                                    <p:animEffect transition="in" filter="fade">
                                      <p:cBhvr>
                                        <p:cTn id="34" dur="25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28</a:t>
            </a:fld>
            <a:endParaRPr lang="ru-RU"/>
          </a:p>
        </p:txBody>
      </p:sp>
      <p:sp>
        <p:nvSpPr>
          <p:cNvPr id="8" name="Заголовок 7"/>
          <p:cNvSpPr>
            <a:spLocks noGrp="1"/>
          </p:cNvSpPr>
          <p:nvPr>
            <p:ph type="title"/>
          </p:nvPr>
        </p:nvSpPr>
        <p:spPr/>
        <p:txBody>
          <a:bodyPr/>
          <a:lstStyle/>
          <a:p>
            <a:r>
              <a:rPr lang="en-US" dirty="0" smtClean="0"/>
              <a:t>Step 5: Evasion</a:t>
            </a:r>
            <a:endParaRPr lang="ru-RU" dirty="0"/>
          </a:p>
        </p:txBody>
      </p:sp>
      <p:sp>
        <p:nvSpPr>
          <p:cNvPr id="3" name="TextBox 2"/>
          <p:cNvSpPr txBox="1"/>
          <p:nvPr/>
        </p:nvSpPr>
        <p:spPr>
          <a:xfrm>
            <a:off x="434976" y="1123747"/>
            <a:ext cx="11243487" cy="120032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smtClean="0">
                <a:solidFill>
                  <a:schemeClr val="accent4"/>
                </a:solidFill>
              </a:rPr>
              <a:t>Hide 100% CPU usage</a:t>
            </a:r>
          </a:p>
          <a:p>
            <a:pPr marL="285750" indent="-285750">
              <a:lnSpc>
                <a:spcPct val="200000"/>
              </a:lnSpc>
              <a:buFont typeface="Arial" panose="020B0604020202020204" pitchFamily="34" charset="0"/>
              <a:buChar char="•"/>
            </a:pPr>
            <a:r>
              <a:rPr lang="en-US" dirty="0" smtClean="0">
                <a:solidFill>
                  <a:schemeClr val="accent4"/>
                </a:solidFill>
              </a:rPr>
              <a:t>Kill other miners and security solutions</a:t>
            </a:r>
          </a:p>
        </p:txBody>
      </p:sp>
      <p:pic>
        <p:nvPicPr>
          <p:cNvPr id="4" name="Рисунок 3"/>
          <p:cNvPicPr>
            <a:picLocks noChangeAspect="1"/>
          </p:cNvPicPr>
          <p:nvPr/>
        </p:nvPicPr>
        <p:blipFill>
          <a:blip r:embed="rId3"/>
          <a:stretch>
            <a:fillRect/>
          </a:stretch>
        </p:blipFill>
        <p:spPr>
          <a:xfrm>
            <a:off x="2586037" y="2608530"/>
            <a:ext cx="7019925" cy="3419475"/>
          </a:xfrm>
          <a:prstGeom prst="rect">
            <a:avLst/>
          </a:prstGeom>
        </p:spPr>
      </p:pic>
      <p:sp>
        <p:nvSpPr>
          <p:cNvPr id="5" name="Прямоугольник 4"/>
          <p:cNvSpPr/>
          <p:nvPr/>
        </p:nvSpPr>
        <p:spPr>
          <a:xfrm>
            <a:off x="2586037" y="3795823"/>
            <a:ext cx="6515433" cy="180754"/>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8399259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29</a:t>
            </a:fld>
            <a:endParaRPr lang="ru-RU"/>
          </a:p>
        </p:txBody>
      </p:sp>
      <p:sp>
        <p:nvSpPr>
          <p:cNvPr id="8" name="Заголовок 7"/>
          <p:cNvSpPr>
            <a:spLocks noGrp="1"/>
          </p:cNvSpPr>
          <p:nvPr>
            <p:ph type="title"/>
          </p:nvPr>
        </p:nvSpPr>
        <p:spPr/>
        <p:txBody>
          <a:bodyPr/>
          <a:lstStyle/>
          <a:p>
            <a:r>
              <a:rPr lang="en-US" dirty="0" smtClean="0"/>
              <a:t>Step 5: Distribution</a:t>
            </a:r>
            <a:endParaRPr lang="ru-RU" dirty="0"/>
          </a:p>
        </p:txBody>
      </p:sp>
      <p:sp>
        <p:nvSpPr>
          <p:cNvPr id="3" name="TextBox 2"/>
          <p:cNvSpPr txBox="1"/>
          <p:nvPr/>
        </p:nvSpPr>
        <p:spPr>
          <a:xfrm>
            <a:off x="434976" y="1693626"/>
            <a:ext cx="4816960" cy="341632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smtClean="0">
                <a:solidFill>
                  <a:schemeClr val="accent4"/>
                </a:solidFill>
              </a:rPr>
              <a:t>Spam </a:t>
            </a:r>
          </a:p>
          <a:p>
            <a:pPr marL="285750" indent="-285750">
              <a:lnSpc>
                <a:spcPct val="200000"/>
              </a:lnSpc>
              <a:buFont typeface="Arial" panose="020B0604020202020204" pitchFamily="34" charset="0"/>
              <a:buChar char="•"/>
            </a:pPr>
            <a:r>
              <a:rPr lang="en-US" dirty="0" smtClean="0">
                <a:solidFill>
                  <a:schemeClr val="accent4"/>
                </a:solidFill>
              </a:rPr>
              <a:t>Adware</a:t>
            </a:r>
          </a:p>
          <a:p>
            <a:pPr marL="285750" indent="-285750">
              <a:lnSpc>
                <a:spcPct val="200000"/>
              </a:lnSpc>
              <a:buFont typeface="Arial" panose="020B0604020202020204" pitchFamily="34" charset="0"/>
              <a:buChar char="•"/>
            </a:pPr>
            <a:r>
              <a:rPr lang="en-US" dirty="0" smtClean="0">
                <a:solidFill>
                  <a:schemeClr val="accent4"/>
                </a:solidFill>
              </a:rPr>
              <a:t>Cracked apps</a:t>
            </a:r>
            <a:endParaRPr lang="en-US" dirty="0">
              <a:solidFill>
                <a:schemeClr val="accent4"/>
              </a:solidFill>
            </a:endParaRPr>
          </a:p>
          <a:p>
            <a:pPr marL="285750" indent="-285750">
              <a:lnSpc>
                <a:spcPct val="200000"/>
              </a:lnSpc>
              <a:buFont typeface="Arial" panose="020B0604020202020204" pitchFamily="34" charset="0"/>
              <a:buChar char="•"/>
            </a:pPr>
            <a:r>
              <a:rPr lang="en-US" dirty="0">
                <a:solidFill>
                  <a:schemeClr val="accent4"/>
                </a:solidFill>
              </a:rPr>
              <a:t>S</a:t>
            </a:r>
            <a:r>
              <a:rPr lang="en-US" dirty="0" smtClean="0">
                <a:solidFill>
                  <a:schemeClr val="accent4"/>
                </a:solidFill>
              </a:rPr>
              <a:t>ocial Engineering tricks (fraud)</a:t>
            </a:r>
          </a:p>
          <a:p>
            <a:pPr marL="285750" indent="-285750">
              <a:lnSpc>
                <a:spcPct val="200000"/>
              </a:lnSpc>
              <a:buFont typeface="Arial" panose="020B0604020202020204" pitchFamily="34" charset="0"/>
              <a:buChar char="•"/>
            </a:pPr>
            <a:r>
              <a:rPr lang="en-US" dirty="0" smtClean="0">
                <a:solidFill>
                  <a:schemeClr val="accent4"/>
                </a:solidFill>
              </a:rPr>
              <a:t>Vulnerability exploitation</a:t>
            </a:r>
          </a:p>
          <a:p>
            <a:pPr marL="285750" indent="-285750">
              <a:lnSpc>
                <a:spcPct val="200000"/>
              </a:lnSpc>
              <a:buFont typeface="Arial" panose="020B0604020202020204" pitchFamily="34" charset="0"/>
              <a:buChar char="•"/>
            </a:pPr>
            <a:endParaRPr lang="en-US" dirty="0" smtClean="0">
              <a:solidFill>
                <a:schemeClr val="accent4"/>
              </a:solidFill>
            </a:endParaRPr>
          </a:p>
        </p:txBody>
      </p:sp>
      <p:grpSp>
        <p:nvGrpSpPr>
          <p:cNvPr id="2" name="Группа 1"/>
          <p:cNvGrpSpPr/>
          <p:nvPr/>
        </p:nvGrpSpPr>
        <p:grpSpPr>
          <a:xfrm>
            <a:off x="5422605" y="1123747"/>
            <a:ext cx="5682658" cy="4435569"/>
            <a:chOff x="6723710" y="1827693"/>
            <a:chExt cx="3474976" cy="2712374"/>
          </a:xfrm>
        </p:grpSpPr>
        <p:pic>
          <p:nvPicPr>
            <p:cNvPr id="6" name="Picture 2" descr="pacman, video games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3710" y="1827693"/>
              <a:ext cx="616808" cy="6168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bitcoin, crypto, currency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0323" y="1899401"/>
              <a:ext cx="473391" cy="4733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bitcoin, crypto, currency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6285" y="1883209"/>
              <a:ext cx="473391" cy="4733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itcoin, crypto, currency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75627" y="1883209"/>
              <a:ext cx="473391" cy="4733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itcoin, crypto, currency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99689" y="1880844"/>
              <a:ext cx="473391" cy="4733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itcoin, crypto, currency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79209" y="1881320"/>
              <a:ext cx="473391" cy="4733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bitcoin, crypto, currency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25295" y="2966201"/>
              <a:ext cx="473391" cy="4733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bitcoin, crypto, currency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00114" y="2424705"/>
              <a:ext cx="473391" cy="47339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bitcoin, crypto, currency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7123" y="2966201"/>
              <a:ext cx="473391" cy="47339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bitcoin, crypto, currency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58618" y="2984030"/>
              <a:ext cx="473391" cy="4733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itcoin, crypto, currency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7123" y="3499601"/>
              <a:ext cx="473391" cy="47339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bitcoin, crypto, currency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7165" y="3499601"/>
              <a:ext cx="473391" cy="47339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bitcoin, crypto, currency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1413" y="3499601"/>
              <a:ext cx="473391" cy="4733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bitcoin, crypto, currency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2817" y="4066675"/>
              <a:ext cx="473391" cy="4733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047625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3</a:t>
            </a:fld>
            <a:endParaRPr lang="ru-RU"/>
          </a:p>
        </p:txBody>
      </p:sp>
      <p:sp>
        <p:nvSpPr>
          <p:cNvPr id="8" name="Заголовок 7"/>
          <p:cNvSpPr>
            <a:spLocks noGrp="1"/>
          </p:cNvSpPr>
          <p:nvPr>
            <p:ph type="title"/>
          </p:nvPr>
        </p:nvSpPr>
        <p:spPr/>
        <p:txBody>
          <a:bodyPr/>
          <a:lstStyle/>
          <a:p>
            <a:r>
              <a:rPr lang="en-US" dirty="0" smtClean="0"/>
              <a:t>Money For </a:t>
            </a:r>
            <a:r>
              <a:rPr lang="en-US" dirty="0"/>
              <a:t>N</a:t>
            </a:r>
            <a:r>
              <a:rPr lang="en-US" dirty="0" smtClean="0"/>
              <a:t>othing: Options</a:t>
            </a:r>
            <a:endParaRPr lang="ru-RU" dirty="0"/>
          </a:p>
        </p:txBody>
      </p:sp>
      <p:sp>
        <p:nvSpPr>
          <p:cNvPr id="9" name="Текст 8"/>
          <p:cNvSpPr>
            <a:spLocks noGrp="1"/>
          </p:cNvSpPr>
          <p:nvPr>
            <p:ph type="body" sz="quarter" idx="39"/>
          </p:nvPr>
        </p:nvSpPr>
        <p:spPr>
          <a:xfrm>
            <a:off x="434975" y="1323414"/>
            <a:ext cx="11318875" cy="2200836"/>
          </a:xfrm>
        </p:spPr>
        <p:txBody>
          <a:bodyPr/>
          <a:lstStyle/>
          <a:p>
            <a:r>
              <a:rPr lang="en-US" sz="1800" dirty="0" smtClean="0"/>
              <a:t>Create a real good product and sale it </a:t>
            </a:r>
          </a:p>
          <a:p>
            <a:r>
              <a:rPr lang="en-US" sz="1800" dirty="0" smtClean="0"/>
              <a:t>Prepare a concept of some good product and start ICO</a:t>
            </a:r>
          </a:p>
          <a:p>
            <a:r>
              <a:rPr lang="en-US" sz="1800" dirty="0" smtClean="0"/>
              <a:t>Just go and invest all your money into some perspective crypto coins </a:t>
            </a:r>
          </a:p>
          <a:p>
            <a:r>
              <a:rPr lang="en-US" sz="1800" dirty="0" smtClean="0"/>
              <a:t>Start mining some cryptocurrency</a:t>
            </a:r>
          </a:p>
          <a:p>
            <a:pPr lvl="1">
              <a:lnSpc>
                <a:spcPct val="150000"/>
              </a:lnSpc>
            </a:pPr>
            <a:r>
              <a:rPr lang="en-US" sz="1400" dirty="0" smtClean="0"/>
              <a:t>But we need a lot of computing power</a:t>
            </a:r>
          </a:p>
          <a:p>
            <a:pPr lvl="1">
              <a:lnSpc>
                <a:spcPct val="150000"/>
              </a:lnSpc>
            </a:pPr>
            <a:r>
              <a:rPr lang="en-US" sz="1400" dirty="0" smtClean="0"/>
              <a:t>Just use not only your own computer!</a:t>
            </a:r>
            <a:endParaRPr lang="ru-RU" sz="1400" dirty="0"/>
          </a:p>
        </p:txBody>
      </p:sp>
      <p:cxnSp>
        <p:nvCxnSpPr>
          <p:cNvPr id="3" name="Прямая соединительная линия 2"/>
          <p:cNvCxnSpPr/>
          <p:nvPr/>
        </p:nvCxnSpPr>
        <p:spPr>
          <a:xfrm>
            <a:off x="573741" y="1452283"/>
            <a:ext cx="389964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Прямоугольник 4"/>
          <p:cNvSpPr/>
          <p:nvPr/>
        </p:nvSpPr>
        <p:spPr>
          <a:xfrm>
            <a:off x="4473388" y="1240722"/>
            <a:ext cx="1950214" cy="369332"/>
          </a:xfrm>
          <a:prstGeom prst="rect">
            <a:avLst/>
          </a:prstGeom>
        </p:spPr>
        <p:txBody>
          <a:bodyPr wrap="none">
            <a:spAutoFit/>
          </a:bodyPr>
          <a:lstStyle/>
          <a:p>
            <a:r>
              <a:rPr lang="en-US" dirty="0">
                <a:solidFill>
                  <a:schemeClr val="bg1"/>
                </a:solidFill>
              </a:rPr>
              <a:t>– no, it’s too hard</a:t>
            </a:r>
          </a:p>
        </p:txBody>
      </p:sp>
      <p:sp>
        <p:nvSpPr>
          <p:cNvPr id="6" name="Прямоугольник 5"/>
          <p:cNvSpPr/>
          <p:nvPr/>
        </p:nvSpPr>
        <p:spPr>
          <a:xfrm>
            <a:off x="6167048" y="1601090"/>
            <a:ext cx="4788490" cy="369332"/>
          </a:xfrm>
          <a:prstGeom prst="rect">
            <a:avLst/>
          </a:prstGeom>
        </p:spPr>
        <p:txBody>
          <a:bodyPr wrap="none">
            <a:spAutoFit/>
          </a:bodyPr>
          <a:lstStyle/>
          <a:p>
            <a:r>
              <a:rPr lang="en-US" dirty="0">
                <a:solidFill>
                  <a:schemeClr val="bg1"/>
                </a:solidFill>
              </a:rPr>
              <a:t>– no, better than previous, but is still too hard</a:t>
            </a:r>
            <a:endParaRPr lang="ru-RU" dirty="0">
              <a:solidFill>
                <a:schemeClr val="bg1"/>
              </a:solidFill>
            </a:endParaRPr>
          </a:p>
        </p:txBody>
      </p:sp>
      <p:cxnSp>
        <p:nvCxnSpPr>
          <p:cNvPr id="12" name="Прямая соединительная линия 11"/>
          <p:cNvCxnSpPr/>
          <p:nvPr/>
        </p:nvCxnSpPr>
        <p:spPr>
          <a:xfrm>
            <a:off x="573741" y="1819836"/>
            <a:ext cx="56388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p:cNvCxnSpPr/>
          <p:nvPr/>
        </p:nvCxnSpPr>
        <p:spPr>
          <a:xfrm>
            <a:off x="609600" y="2205318"/>
            <a:ext cx="70104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Прямоугольник 14"/>
          <p:cNvSpPr/>
          <p:nvPr/>
        </p:nvSpPr>
        <p:spPr>
          <a:xfrm>
            <a:off x="7620000" y="1989274"/>
            <a:ext cx="1963038" cy="369332"/>
          </a:xfrm>
          <a:prstGeom prst="rect">
            <a:avLst/>
          </a:prstGeom>
        </p:spPr>
        <p:txBody>
          <a:bodyPr wrap="none">
            <a:spAutoFit/>
          </a:bodyPr>
          <a:lstStyle/>
          <a:p>
            <a:r>
              <a:rPr lang="en-US" dirty="0">
                <a:solidFill>
                  <a:schemeClr val="bg1"/>
                </a:solidFill>
              </a:rPr>
              <a:t>– no, </a:t>
            </a:r>
            <a:r>
              <a:rPr lang="en-US" dirty="0" smtClean="0">
                <a:solidFill>
                  <a:schemeClr val="bg1"/>
                </a:solidFill>
              </a:rPr>
              <a:t>it’s too </a:t>
            </a:r>
            <a:r>
              <a:rPr lang="en-US" dirty="0">
                <a:solidFill>
                  <a:schemeClr val="bg1"/>
                </a:solidFill>
              </a:rPr>
              <a:t>risky</a:t>
            </a:r>
          </a:p>
        </p:txBody>
      </p:sp>
      <p:sp>
        <p:nvSpPr>
          <p:cNvPr id="18" name="Прямоугольник 17"/>
          <p:cNvSpPr/>
          <p:nvPr/>
        </p:nvSpPr>
        <p:spPr>
          <a:xfrm>
            <a:off x="4006054" y="2374758"/>
            <a:ext cx="2262158" cy="369332"/>
          </a:xfrm>
          <a:prstGeom prst="rect">
            <a:avLst/>
          </a:prstGeom>
        </p:spPr>
        <p:txBody>
          <a:bodyPr wrap="none">
            <a:spAutoFit/>
          </a:bodyPr>
          <a:lstStyle/>
          <a:p>
            <a:r>
              <a:rPr lang="en-US" dirty="0">
                <a:solidFill>
                  <a:schemeClr val="bg1"/>
                </a:solidFill>
              </a:rPr>
              <a:t>– yep, sounds good!</a:t>
            </a:r>
            <a:endParaRPr lang="ru-RU" dirty="0">
              <a:solidFill>
                <a:schemeClr val="bg1"/>
              </a:solidFill>
            </a:endParaRPr>
          </a:p>
        </p:txBody>
      </p:sp>
      <p:pic>
        <p:nvPicPr>
          <p:cNvPr id="1026" name="Picture 2" descr="ÐÐ°ÑÑÐ¸Ð½ÐºÐ¸ Ð¿Ð¾ Ð·Ð°Ð¿ÑÐ¾ÑÑ fallout thumbs u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6860" y="2853808"/>
            <a:ext cx="3221856" cy="32998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ÐÐ°ÑÑÐ¸Ð½ÐºÐ¸ Ð¿Ð¾ Ð·Ð°Ð¿ÑÐ¾ÑÑ fallout thumbs dow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9863" y="2917448"/>
            <a:ext cx="4410974" cy="30173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ÐÐ°ÑÑÐ¸Ð½ÐºÐ¸ Ð¿Ð¾ Ð·Ð°Ð¿ÑÐ¾ÑÑ vault boy wink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6549" y="2945320"/>
            <a:ext cx="2222076" cy="3287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41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25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25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250"/>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25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5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animEffect transition="in" filter="fade">
                                      <p:cBhvr>
                                        <p:cTn id="33" dur="250"/>
                                        <p:tgtEl>
                                          <p:spTgt spid="9">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25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25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
                                            <p:txEl>
                                              <p:pRg st="3" end="3"/>
                                            </p:txEl>
                                          </p:spTgt>
                                        </p:tgtEl>
                                        <p:attrNameLst>
                                          <p:attrName>style.visibility</p:attrName>
                                        </p:attrNameLst>
                                      </p:cBhvr>
                                      <p:to>
                                        <p:strVal val="visible"/>
                                      </p:to>
                                    </p:set>
                                    <p:animEffect transition="in" filter="fade">
                                      <p:cBhvr>
                                        <p:cTn id="46" dur="250"/>
                                        <p:tgtEl>
                                          <p:spTgt spid="9">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250"/>
                                        <p:tgtEl>
                                          <p:spTgt spid="18"/>
                                        </p:tgtEl>
                                      </p:cBhvr>
                                    </p:animEffect>
                                  </p:childTnLst>
                                </p:cTn>
                              </p:par>
                            </p:childTnLst>
                          </p:cTn>
                        </p:par>
                        <p:par>
                          <p:cTn id="52" fill="hold">
                            <p:stCondLst>
                              <p:cond delay="250"/>
                            </p:stCondLst>
                            <p:childTnLst>
                              <p:par>
                                <p:cTn id="53" presetID="1" presetClass="entr" presetSubtype="0" fill="hold" nodeType="afterEffect">
                                  <p:stCondLst>
                                    <p:cond delay="0"/>
                                  </p:stCondLst>
                                  <p:childTnLst>
                                    <p:set>
                                      <p:cBhvr>
                                        <p:cTn id="54" dur="1" fill="hold">
                                          <p:stCondLst>
                                            <p:cond delay="0"/>
                                          </p:stCondLst>
                                        </p:cTn>
                                        <p:tgtEl>
                                          <p:spTgt spid="10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animEffect transition="in" filter="fade">
                                      <p:cBhvr>
                                        <p:cTn id="59" dur="250"/>
                                        <p:tgtEl>
                                          <p:spTgt spid="9">
                                            <p:txEl>
                                              <p:pRg st="4" end="4"/>
                                            </p:txEl>
                                          </p:spTgt>
                                        </p:tgtEl>
                                      </p:cBhvr>
                                    </p:animEffect>
                                  </p:childTnLst>
                                </p:cTn>
                              </p:par>
                            </p:childTnLst>
                          </p:cTn>
                        </p:par>
                        <p:par>
                          <p:cTn id="60" fill="hold">
                            <p:stCondLst>
                              <p:cond delay="250"/>
                            </p:stCondLst>
                            <p:childTnLst>
                              <p:par>
                                <p:cTn id="61" presetID="1" presetClass="exit" presetSubtype="0" fill="hold" nodeType="afterEffect">
                                  <p:stCondLst>
                                    <p:cond delay="0"/>
                                  </p:stCondLst>
                                  <p:childTnLst>
                                    <p:set>
                                      <p:cBhvr>
                                        <p:cTn id="62" dur="1" fill="hold">
                                          <p:stCondLst>
                                            <p:cond delay="0"/>
                                          </p:stCondLst>
                                        </p:cTn>
                                        <p:tgtEl>
                                          <p:spTgt spid="1026"/>
                                        </p:tgtEl>
                                        <p:attrNameLst>
                                          <p:attrName>style.visibility</p:attrName>
                                        </p:attrNameLst>
                                      </p:cBhvr>
                                      <p:to>
                                        <p:strVal val="hidden"/>
                                      </p:to>
                                    </p:set>
                                  </p:childTnLst>
                                </p:cTn>
                              </p:par>
                            </p:childTnLst>
                          </p:cTn>
                        </p:par>
                        <p:par>
                          <p:cTn id="63" fill="hold">
                            <p:stCondLst>
                              <p:cond delay="250"/>
                            </p:stCondLst>
                            <p:childTnLst>
                              <p:par>
                                <p:cTn id="64" presetID="1" presetClass="entr" presetSubtype="0" fill="hold" nodeType="afterEffect">
                                  <p:stCondLst>
                                    <p:cond delay="0"/>
                                  </p:stCondLst>
                                  <p:childTnLst>
                                    <p:set>
                                      <p:cBhvr>
                                        <p:cTn id="65" dur="1" fill="hold">
                                          <p:stCondLst>
                                            <p:cond delay="0"/>
                                          </p:stCondLst>
                                        </p:cTn>
                                        <p:tgtEl>
                                          <p:spTgt spid="102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
                                            <p:txEl>
                                              <p:pRg st="5" end="5"/>
                                            </p:txEl>
                                          </p:spTgt>
                                        </p:tgtEl>
                                        <p:attrNameLst>
                                          <p:attrName>style.visibility</p:attrName>
                                        </p:attrNameLst>
                                      </p:cBhvr>
                                      <p:to>
                                        <p:strVal val="visible"/>
                                      </p:to>
                                    </p:set>
                                    <p:animEffect transition="in" filter="fade">
                                      <p:cBhvr>
                                        <p:cTn id="70" dur="250"/>
                                        <p:tgtEl>
                                          <p:spTgt spid="9">
                                            <p:txEl>
                                              <p:pRg st="5" end="5"/>
                                            </p:txEl>
                                          </p:spTgt>
                                        </p:tgtEl>
                                      </p:cBhvr>
                                    </p:animEffect>
                                  </p:childTnLst>
                                </p:cTn>
                              </p:par>
                            </p:childTnLst>
                          </p:cTn>
                        </p:par>
                        <p:par>
                          <p:cTn id="71" fill="hold">
                            <p:stCondLst>
                              <p:cond delay="250"/>
                            </p:stCondLst>
                            <p:childTnLst>
                              <p:par>
                                <p:cTn id="72" presetID="1" presetClass="exit" presetSubtype="0" fill="hold" nodeType="afterEffect">
                                  <p:stCondLst>
                                    <p:cond delay="0"/>
                                  </p:stCondLst>
                                  <p:childTnLst>
                                    <p:set>
                                      <p:cBhvr>
                                        <p:cTn id="73" dur="1" fill="hold">
                                          <p:stCondLst>
                                            <p:cond delay="0"/>
                                          </p:stCondLst>
                                        </p:cTn>
                                        <p:tgtEl>
                                          <p:spTgt spid="1028"/>
                                        </p:tgtEl>
                                        <p:attrNameLst>
                                          <p:attrName>style.visibility</p:attrName>
                                        </p:attrNameLst>
                                      </p:cBhvr>
                                      <p:to>
                                        <p:strVal val="hidden"/>
                                      </p:to>
                                    </p:set>
                                  </p:childTnLst>
                                </p:cTn>
                              </p:par>
                            </p:childTnLst>
                          </p:cTn>
                        </p:par>
                        <p:par>
                          <p:cTn id="74" fill="hold">
                            <p:stCondLst>
                              <p:cond delay="250"/>
                            </p:stCondLst>
                            <p:childTnLst>
                              <p:par>
                                <p:cTn id="75" presetID="1" presetClass="entr" presetSubtype="0" fill="hold" nodeType="afterEffect">
                                  <p:stCondLst>
                                    <p:cond delay="0"/>
                                  </p:stCondLst>
                                  <p:childTnLst>
                                    <p:set>
                                      <p:cBhvr>
                                        <p:cTn id="76"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a:prstGeom prst="rect">
            <a:avLst/>
          </a:prstGeom>
        </p:spPr>
        <p:txBody>
          <a:bodyPr/>
          <a:lstStyle/>
          <a:p>
            <a:r>
              <a:rPr lang="en-US" dirty="0"/>
              <a:t>Kaspersky Lab  |  The Power of Protection</a:t>
            </a:r>
          </a:p>
        </p:txBody>
      </p:sp>
      <p:sp>
        <p:nvSpPr>
          <p:cNvPr id="11" name="Номер слайда 10"/>
          <p:cNvSpPr>
            <a:spLocks noGrp="1"/>
          </p:cNvSpPr>
          <p:nvPr>
            <p:ph type="sldNum" sz="quarter" idx="12"/>
          </p:nvPr>
        </p:nvSpPr>
        <p:spPr>
          <a:prstGeom prst="rect">
            <a:avLst/>
          </a:prstGeom>
        </p:spPr>
        <p:txBody>
          <a:bodyPr/>
          <a:lstStyle/>
          <a:p>
            <a:fld id="{D105C08D-A2BB-4D6F-92A2-2CA9551ABFC2}" type="slidenum">
              <a:rPr lang="ru-RU" smtClean="0"/>
              <a:t>30</a:t>
            </a:fld>
            <a:endParaRPr lang="ru-RU"/>
          </a:p>
        </p:txBody>
      </p:sp>
      <p:pic>
        <p:nvPicPr>
          <p:cNvPr id="2050" name="Picture 2" descr="ÐÐ°ÑÑÐ¸Ð½ÐºÐ¸ Ð¿Ð¾ Ð·Ð°Ð¿ÑÐ¾ÑÑ I'm so bored meme"/>
          <p:cNvPicPr>
            <a:picLocks noChangeAspect="1" noChangeArrowheads="1"/>
          </p:cNvPicPr>
          <p:nvPr/>
        </p:nvPicPr>
        <p:blipFill rotWithShape="1">
          <a:blip r:embed="rId3">
            <a:extLst>
              <a:ext uri="{28A0092B-C50C-407E-A947-70E740481C1C}">
                <a14:useLocalDpi xmlns:a14="http://schemas.microsoft.com/office/drawing/2010/main" val="0"/>
              </a:ext>
            </a:extLst>
          </a:blip>
          <a:srcRect l="918" t="1473" r="662" b="2004"/>
          <a:stretch/>
        </p:blipFill>
        <p:spPr bwMode="auto">
          <a:xfrm>
            <a:off x="2114550" y="390526"/>
            <a:ext cx="8505826" cy="573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5883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434975" y="2931941"/>
            <a:ext cx="5790337" cy="497059"/>
          </a:xfrm>
        </p:spPr>
        <p:txBody>
          <a:bodyPr/>
          <a:lstStyle/>
          <a:p>
            <a:r>
              <a:rPr lang="en-US" dirty="0" smtClean="0"/>
              <a:t>ITW Cases: Linux</a:t>
            </a:r>
            <a:endParaRPr lang="ru-RU" dirty="0"/>
          </a:p>
        </p:txBody>
      </p:sp>
    </p:spTree>
    <p:extLst>
      <p:ext uri="{BB962C8B-B14F-4D97-AF65-F5344CB8AC3E}">
        <p14:creationId xmlns:p14="http://schemas.microsoft.com/office/powerpoint/2010/main" val="26225475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32</a:t>
            </a:fld>
            <a:endParaRPr lang="ru-RU"/>
          </a:p>
        </p:txBody>
      </p:sp>
      <p:sp>
        <p:nvSpPr>
          <p:cNvPr id="8" name="Заголовок 7"/>
          <p:cNvSpPr>
            <a:spLocks noGrp="1"/>
          </p:cNvSpPr>
          <p:nvPr>
            <p:ph type="title"/>
          </p:nvPr>
        </p:nvSpPr>
        <p:spPr/>
        <p:txBody>
          <a:bodyPr/>
          <a:lstStyle/>
          <a:p>
            <a:r>
              <a:rPr lang="en-GB" dirty="0" err="1"/>
              <a:t>EternalMiner</a:t>
            </a:r>
            <a:r>
              <a:rPr lang="en-US" dirty="0"/>
              <a:t>: Overview</a:t>
            </a:r>
            <a:endParaRPr lang="ru-RU" dirty="0"/>
          </a:p>
        </p:txBody>
      </p:sp>
      <p:sp>
        <p:nvSpPr>
          <p:cNvPr id="3" name="TextBox 2"/>
          <p:cNvSpPr txBox="1"/>
          <p:nvPr/>
        </p:nvSpPr>
        <p:spPr>
          <a:xfrm>
            <a:off x="434976" y="1123747"/>
            <a:ext cx="11243487" cy="1754326"/>
          </a:xfrm>
          <a:prstGeom prst="rect">
            <a:avLst/>
          </a:prstGeom>
          <a:noFill/>
        </p:spPr>
        <p:txBody>
          <a:bodyPr wrap="square" rtlCol="0">
            <a:spAutoFit/>
          </a:bodyPr>
          <a:lstStyle/>
          <a:p>
            <a:pPr>
              <a:lnSpc>
                <a:spcPct val="150000"/>
              </a:lnSpc>
            </a:pPr>
            <a:r>
              <a:rPr lang="en-GB" dirty="0" smtClean="0">
                <a:solidFill>
                  <a:schemeClr val="bg1"/>
                </a:solidFill>
              </a:rPr>
              <a:t>Trojan-</a:t>
            </a:r>
            <a:r>
              <a:rPr lang="en-GB" dirty="0" err="1" smtClean="0">
                <a:solidFill>
                  <a:schemeClr val="bg1"/>
                </a:solidFill>
              </a:rPr>
              <a:t>Downloader.Linux.EternalMiner</a:t>
            </a:r>
            <a:endParaRPr lang="en-US" dirty="0" smtClean="0">
              <a:solidFill>
                <a:schemeClr val="bg1"/>
              </a:solidFill>
            </a:endParaRPr>
          </a:p>
          <a:p>
            <a:pPr marL="285750" indent="-285750">
              <a:lnSpc>
                <a:spcPct val="150000"/>
              </a:lnSpc>
              <a:buFont typeface="Arial" panose="020B0604020202020204" pitchFamily="34" charset="0"/>
              <a:buChar char="•"/>
            </a:pPr>
            <a:r>
              <a:rPr lang="en-US" dirty="0" smtClean="0">
                <a:solidFill>
                  <a:schemeClr val="accent4"/>
                </a:solidFill>
              </a:rPr>
              <a:t>Discovered in May 2017</a:t>
            </a:r>
          </a:p>
          <a:p>
            <a:pPr marL="285750" indent="-285750">
              <a:lnSpc>
                <a:spcPct val="150000"/>
              </a:lnSpc>
              <a:buFont typeface="Arial" panose="020B0604020202020204" pitchFamily="34" charset="0"/>
              <a:buChar char="•"/>
            </a:pPr>
            <a:r>
              <a:rPr lang="en-US" dirty="0" smtClean="0">
                <a:solidFill>
                  <a:schemeClr val="accent4"/>
                </a:solidFill>
              </a:rPr>
              <a:t>Distributed via </a:t>
            </a:r>
            <a:r>
              <a:rPr lang="en-GB" dirty="0" smtClean="0">
                <a:solidFill>
                  <a:schemeClr val="bg1"/>
                </a:solidFill>
              </a:rPr>
              <a:t>vulnerability in</a:t>
            </a:r>
            <a:r>
              <a:rPr lang="en-GB" dirty="0"/>
              <a:t> </a:t>
            </a:r>
            <a:r>
              <a:rPr lang="en-GB" dirty="0" smtClean="0">
                <a:solidFill>
                  <a:schemeClr val="bg1"/>
                </a:solidFill>
              </a:rPr>
              <a:t>Samba server (</a:t>
            </a:r>
            <a:r>
              <a:rPr lang="en-GB" dirty="0" err="1" smtClean="0">
                <a:solidFill>
                  <a:schemeClr val="bg1"/>
                </a:solidFill>
              </a:rPr>
              <a:t>EternalRed</a:t>
            </a:r>
            <a:r>
              <a:rPr lang="en-GB" dirty="0" smtClean="0">
                <a:solidFill>
                  <a:schemeClr val="bg1"/>
                </a:solidFill>
              </a:rPr>
              <a:t>, CVE-2017-7494)</a:t>
            </a:r>
          </a:p>
          <a:p>
            <a:pPr marL="285750" indent="-285750">
              <a:lnSpc>
                <a:spcPct val="150000"/>
              </a:lnSpc>
              <a:buFont typeface="Arial" panose="020B0604020202020204" pitchFamily="34" charset="0"/>
              <a:buChar char="•"/>
            </a:pPr>
            <a:r>
              <a:rPr lang="en-GB" dirty="0" smtClean="0">
                <a:solidFill>
                  <a:schemeClr val="bg1"/>
                </a:solidFill>
              </a:rPr>
              <a:t>In addition to the miner they also installed a reverse shell</a:t>
            </a:r>
          </a:p>
        </p:txBody>
      </p:sp>
      <p:pic>
        <p:nvPicPr>
          <p:cNvPr id="15364" name="Picture 4" descr="ÐÐ¾ÑÐ¾Ð¶ÐµÐµ Ð¸Ð·Ð¾Ð±ÑÐ°Ð¶ÐµÐ½Ð¸Ðµ"/>
          <p:cNvPicPr>
            <a:picLocks noChangeAspect="1" noChangeArrowheads="1"/>
          </p:cNvPicPr>
          <p:nvPr/>
        </p:nvPicPr>
        <p:blipFill rotWithShape="1">
          <a:blip r:embed="rId3">
            <a:extLst>
              <a:ext uri="{28A0092B-C50C-407E-A947-70E740481C1C}">
                <a14:useLocalDpi xmlns:a14="http://schemas.microsoft.com/office/drawing/2010/main" val="0"/>
              </a:ext>
            </a:extLst>
          </a:blip>
          <a:srcRect t="3711"/>
          <a:stretch/>
        </p:blipFill>
        <p:spPr bwMode="auto">
          <a:xfrm>
            <a:off x="3629025" y="3017753"/>
            <a:ext cx="4933950" cy="315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3970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33</a:t>
            </a:fld>
            <a:endParaRPr lang="ru-RU"/>
          </a:p>
        </p:txBody>
      </p:sp>
      <p:sp>
        <p:nvSpPr>
          <p:cNvPr id="8" name="Заголовок 7"/>
          <p:cNvSpPr>
            <a:spLocks noGrp="1"/>
          </p:cNvSpPr>
          <p:nvPr>
            <p:ph type="title"/>
          </p:nvPr>
        </p:nvSpPr>
        <p:spPr/>
        <p:txBody>
          <a:bodyPr/>
          <a:lstStyle/>
          <a:p>
            <a:r>
              <a:rPr lang="en-GB" dirty="0" err="1"/>
              <a:t>EternalMiner</a:t>
            </a:r>
            <a:r>
              <a:rPr lang="en-US" dirty="0"/>
              <a:t>: </a:t>
            </a:r>
            <a:r>
              <a:rPr lang="en-US" dirty="0" smtClean="0"/>
              <a:t>Distribution</a:t>
            </a:r>
            <a:endParaRPr lang="ru-RU" dirty="0"/>
          </a:p>
        </p:txBody>
      </p:sp>
      <p:sp>
        <p:nvSpPr>
          <p:cNvPr id="3" name="TextBox 2"/>
          <p:cNvSpPr txBox="1"/>
          <p:nvPr/>
        </p:nvSpPr>
        <p:spPr>
          <a:xfrm>
            <a:off x="434977" y="1123747"/>
            <a:ext cx="4562326" cy="31393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solidFill>
                  <a:schemeClr val="bg1"/>
                </a:solidFill>
              </a:rPr>
              <a:t>Upload the files to Samba share</a:t>
            </a:r>
          </a:p>
          <a:p>
            <a:pPr marL="742950" lvl="1" indent="-285750">
              <a:lnSpc>
                <a:spcPct val="150000"/>
              </a:lnSpc>
              <a:buFont typeface="Arial" panose="020B0604020202020204" pitchFamily="34" charset="0"/>
              <a:buChar char="•"/>
            </a:pPr>
            <a:r>
              <a:rPr lang="en-GB" sz="1400" dirty="0">
                <a:solidFill>
                  <a:schemeClr val="bg1"/>
                </a:solidFill>
              </a:rPr>
              <a:t>INAebsGB.so – </a:t>
            </a:r>
            <a:r>
              <a:rPr lang="en-US" sz="1400" dirty="0">
                <a:solidFill>
                  <a:schemeClr val="bg1"/>
                </a:solidFill>
              </a:rPr>
              <a:t>reverse shell</a:t>
            </a:r>
          </a:p>
          <a:p>
            <a:pPr marL="742950" lvl="1" indent="-285750">
              <a:lnSpc>
                <a:spcPct val="150000"/>
              </a:lnSpc>
              <a:buFont typeface="Arial" panose="020B0604020202020204" pitchFamily="34" charset="0"/>
              <a:buChar char="•"/>
            </a:pPr>
            <a:r>
              <a:rPr lang="en-GB" sz="1400" dirty="0">
                <a:solidFill>
                  <a:schemeClr val="bg1"/>
                </a:solidFill>
              </a:rPr>
              <a:t>cblRWuoCc.so – </a:t>
            </a:r>
            <a:r>
              <a:rPr lang="en-US" sz="1400" dirty="0" smtClean="0">
                <a:solidFill>
                  <a:schemeClr val="bg1"/>
                </a:solidFill>
              </a:rPr>
              <a:t>miner downloader</a:t>
            </a:r>
            <a:endParaRPr lang="en-US" dirty="0" smtClean="0">
              <a:solidFill>
                <a:schemeClr val="bg1"/>
              </a:solidFill>
            </a:endParaRPr>
          </a:p>
          <a:p>
            <a:pPr marL="285750" indent="-285750">
              <a:lnSpc>
                <a:spcPct val="150000"/>
              </a:lnSpc>
              <a:buFont typeface="Arial" panose="020B0604020202020204" pitchFamily="34" charset="0"/>
              <a:buChar char="•"/>
            </a:pPr>
            <a:r>
              <a:rPr lang="en-US" dirty="0" err="1" smtClean="0">
                <a:solidFill>
                  <a:schemeClr val="bg1"/>
                </a:solidFill>
              </a:rPr>
              <a:t>Bruteforce</a:t>
            </a:r>
            <a:r>
              <a:rPr lang="en-US" dirty="0" smtClean="0">
                <a:solidFill>
                  <a:schemeClr val="bg1"/>
                </a:solidFill>
              </a:rPr>
              <a:t> </a:t>
            </a:r>
            <a:r>
              <a:rPr lang="en-US" dirty="0">
                <a:solidFill>
                  <a:schemeClr val="bg1"/>
                </a:solidFill>
              </a:rPr>
              <a:t>the path to the </a:t>
            </a:r>
            <a:r>
              <a:rPr lang="en-US" dirty="0" smtClean="0">
                <a:solidFill>
                  <a:schemeClr val="bg1"/>
                </a:solidFill>
              </a:rPr>
              <a:t>payload</a:t>
            </a:r>
          </a:p>
          <a:p>
            <a:pPr marL="285750" indent="-285750">
              <a:lnSpc>
                <a:spcPct val="150000"/>
              </a:lnSpc>
              <a:buFont typeface="Arial" panose="020B0604020202020204" pitchFamily="34" charset="0"/>
              <a:buChar char="•"/>
            </a:pPr>
            <a:r>
              <a:rPr lang="en-US" dirty="0" smtClean="0">
                <a:solidFill>
                  <a:schemeClr val="bg1"/>
                </a:solidFill>
              </a:rPr>
              <a:t>Use the exploit to execute the files</a:t>
            </a:r>
          </a:p>
          <a:p>
            <a:pPr marL="742950" lvl="1" indent="-285750">
              <a:lnSpc>
                <a:spcPct val="150000"/>
              </a:lnSpc>
              <a:buFont typeface="Arial" panose="020B0604020202020204" pitchFamily="34" charset="0"/>
              <a:buChar char="•"/>
            </a:pPr>
            <a:r>
              <a:rPr lang="en-US" sz="1400" dirty="0" smtClean="0">
                <a:solidFill>
                  <a:schemeClr val="bg1"/>
                </a:solidFill>
              </a:rPr>
              <a:t>In the context of samba server process</a:t>
            </a:r>
          </a:p>
          <a:p>
            <a:pPr marL="285750" indent="-285750">
              <a:lnSpc>
                <a:spcPct val="150000"/>
              </a:lnSpc>
              <a:buFont typeface="Arial" panose="020B0604020202020204" pitchFamily="34" charset="0"/>
              <a:buChar char="•"/>
            </a:pPr>
            <a:r>
              <a:rPr lang="en-GB" dirty="0" smtClean="0">
                <a:solidFill>
                  <a:schemeClr val="bg1"/>
                </a:solidFill>
              </a:rPr>
              <a:t>Delete the files</a:t>
            </a:r>
          </a:p>
          <a:p>
            <a:pPr marL="742950" lvl="1" indent="-285750">
              <a:lnSpc>
                <a:spcPct val="150000"/>
              </a:lnSpc>
              <a:buFont typeface="Arial" panose="020B0604020202020204" pitchFamily="34" charset="0"/>
              <a:buChar char="•"/>
            </a:pPr>
            <a:r>
              <a:rPr lang="en-GB" sz="1400" dirty="0" smtClean="0">
                <a:solidFill>
                  <a:schemeClr val="bg1"/>
                </a:solidFill>
              </a:rPr>
              <a:t>To hide the traces</a:t>
            </a:r>
          </a:p>
        </p:txBody>
      </p:sp>
      <p:pic>
        <p:nvPicPr>
          <p:cNvPr id="16388" name="Picture 4" descr="https://media.kasperskycontenthub.com/wp-content/uploads/sites/43/2017/06/07174016/sambacry_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3955" y="1123747"/>
            <a:ext cx="6659895" cy="492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561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34</a:t>
            </a:fld>
            <a:endParaRPr lang="ru-RU"/>
          </a:p>
        </p:txBody>
      </p:sp>
      <p:sp>
        <p:nvSpPr>
          <p:cNvPr id="8" name="Заголовок 7"/>
          <p:cNvSpPr>
            <a:spLocks noGrp="1"/>
          </p:cNvSpPr>
          <p:nvPr>
            <p:ph type="title"/>
          </p:nvPr>
        </p:nvSpPr>
        <p:spPr/>
        <p:txBody>
          <a:bodyPr/>
          <a:lstStyle/>
          <a:p>
            <a:r>
              <a:rPr lang="en-GB" dirty="0" err="1"/>
              <a:t>EternalMiner</a:t>
            </a:r>
            <a:r>
              <a:rPr lang="en-US" dirty="0"/>
              <a:t>: </a:t>
            </a:r>
            <a:r>
              <a:rPr lang="en-US" dirty="0" smtClean="0"/>
              <a:t>Distribution</a:t>
            </a:r>
            <a:endParaRPr lang="ru-RU" dirty="0"/>
          </a:p>
        </p:txBody>
      </p:sp>
      <p:pic>
        <p:nvPicPr>
          <p:cNvPr id="17410" name="Picture 2" descr="https://media.kasperskycontenthub.com/wp-content/uploads/sites/43/2017/06/07174008/sambacry_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725" y="1816967"/>
            <a:ext cx="668655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6849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35</a:t>
            </a:fld>
            <a:endParaRPr lang="ru-RU"/>
          </a:p>
        </p:txBody>
      </p:sp>
      <p:sp>
        <p:nvSpPr>
          <p:cNvPr id="8" name="Заголовок 7"/>
          <p:cNvSpPr>
            <a:spLocks noGrp="1"/>
          </p:cNvSpPr>
          <p:nvPr>
            <p:ph type="title"/>
          </p:nvPr>
        </p:nvSpPr>
        <p:spPr/>
        <p:txBody>
          <a:bodyPr/>
          <a:lstStyle/>
          <a:p>
            <a:r>
              <a:rPr lang="en-GB" dirty="0" err="1"/>
              <a:t>EternalMiner</a:t>
            </a:r>
            <a:r>
              <a:rPr lang="en-US" dirty="0"/>
              <a:t>: </a:t>
            </a:r>
            <a:r>
              <a:rPr lang="en-US" dirty="0" smtClean="0"/>
              <a:t>Persistence and evasion?</a:t>
            </a:r>
            <a:endParaRPr lang="ru-RU" dirty="0"/>
          </a:p>
        </p:txBody>
      </p:sp>
      <p:pic>
        <p:nvPicPr>
          <p:cNvPr id="19458" name="Picture 2" descr="ÐÐ°ÑÑÐ¸Ð½ÐºÐ¸ Ð¿Ð¾ Ð·Ð°Ð¿ÑÐ¾ÑÑ I don't care meme"/>
          <p:cNvPicPr>
            <a:picLocks noChangeAspect="1" noChangeArrowheads="1"/>
          </p:cNvPicPr>
          <p:nvPr/>
        </p:nvPicPr>
        <p:blipFill rotWithShape="1">
          <a:blip r:embed="rId3">
            <a:extLst>
              <a:ext uri="{28A0092B-C50C-407E-A947-70E740481C1C}">
                <a14:useLocalDpi xmlns:a14="http://schemas.microsoft.com/office/drawing/2010/main" val="0"/>
              </a:ext>
            </a:extLst>
          </a:blip>
          <a:srcRect t="1628" b="2720"/>
          <a:stretch/>
        </p:blipFill>
        <p:spPr bwMode="auto">
          <a:xfrm>
            <a:off x="3714750" y="1640755"/>
            <a:ext cx="47625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76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fade">
                                      <p:cBhvr>
                                        <p:cTn id="7" dur="25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Группа 6"/>
          <p:cNvGrpSpPr/>
          <p:nvPr/>
        </p:nvGrpSpPr>
        <p:grpSpPr>
          <a:xfrm>
            <a:off x="1760815" y="3139270"/>
            <a:ext cx="8715486" cy="3152889"/>
            <a:chOff x="1760815" y="3139270"/>
            <a:chExt cx="8715486" cy="3152889"/>
          </a:xfrm>
        </p:grpSpPr>
        <p:pic>
          <p:nvPicPr>
            <p:cNvPr id="3" name="Рисунок 2"/>
            <p:cNvPicPr>
              <a:picLocks noChangeAspect="1"/>
            </p:cNvPicPr>
            <p:nvPr/>
          </p:nvPicPr>
          <p:blipFill>
            <a:blip r:embed="rId3"/>
            <a:stretch>
              <a:fillRect/>
            </a:stretch>
          </p:blipFill>
          <p:spPr>
            <a:xfrm>
              <a:off x="1760815" y="3139270"/>
              <a:ext cx="8715486" cy="3152889"/>
            </a:xfrm>
            <a:prstGeom prst="rect">
              <a:avLst/>
            </a:prstGeom>
          </p:spPr>
        </p:pic>
        <p:sp>
          <p:nvSpPr>
            <p:cNvPr id="5" name="Прямоугольник 4"/>
            <p:cNvSpPr/>
            <p:nvPr/>
          </p:nvSpPr>
          <p:spPr>
            <a:xfrm>
              <a:off x="1798038" y="5021222"/>
              <a:ext cx="2339163" cy="264487"/>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36</a:t>
            </a:fld>
            <a:endParaRPr lang="ru-RU"/>
          </a:p>
        </p:txBody>
      </p:sp>
      <p:sp>
        <p:nvSpPr>
          <p:cNvPr id="8" name="Заголовок 7"/>
          <p:cNvSpPr>
            <a:spLocks noGrp="1"/>
          </p:cNvSpPr>
          <p:nvPr>
            <p:ph type="title"/>
          </p:nvPr>
        </p:nvSpPr>
        <p:spPr/>
        <p:txBody>
          <a:bodyPr/>
          <a:lstStyle/>
          <a:p>
            <a:r>
              <a:rPr lang="en-GB" dirty="0" err="1"/>
              <a:t>EternalMiner</a:t>
            </a:r>
            <a:r>
              <a:rPr lang="en-US" dirty="0"/>
              <a:t>: </a:t>
            </a:r>
            <a:r>
              <a:rPr lang="en-US" dirty="0" smtClean="0"/>
              <a:t>Mining</a:t>
            </a:r>
            <a:endParaRPr lang="ru-RU" dirty="0"/>
          </a:p>
        </p:txBody>
      </p:sp>
      <p:sp>
        <p:nvSpPr>
          <p:cNvPr id="2" name="TextBox 1"/>
          <p:cNvSpPr txBox="1"/>
          <p:nvPr/>
        </p:nvSpPr>
        <p:spPr>
          <a:xfrm>
            <a:off x="434976" y="1297172"/>
            <a:ext cx="11367164" cy="286232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smtClean="0">
                <a:solidFill>
                  <a:schemeClr val="bg1"/>
                </a:solidFill>
              </a:rPr>
              <a:t>Miner: modified </a:t>
            </a:r>
            <a:r>
              <a:rPr lang="en-US" dirty="0" err="1" smtClean="0">
                <a:solidFill>
                  <a:schemeClr val="bg1"/>
                </a:solidFill>
              </a:rPr>
              <a:t>cpuminer</a:t>
            </a:r>
            <a:r>
              <a:rPr lang="en-US" dirty="0" smtClean="0">
                <a:solidFill>
                  <a:schemeClr val="bg1"/>
                </a:solidFill>
              </a:rPr>
              <a:t> with hardcoded arguments</a:t>
            </a:r>
          </a:p>
          <a:p>
            <a:pPr marL="285750" indent="-285750">
              <a:lnSpc>
                <a:spcPct val="200000"/>
              </a:lnSpc>
              <a:buFont typeface="Arial" panose="020B0604020202020204" pitchFamily="34" charset="0"/>
              <a:buChar char="•"/>
            </a:pPr>
            <a:r>
              <a:rPr lang="en-US" dirty="0" err="1" smtClean="0">
                <a:solidFill>
                  <a:schemeClr val="bg1"/>
                </a:solidFill>
              </a:rPr>
              <a:t>Cryptocurrnecy</a:t>
            </a:r>
            <a:r>
              <a:rPr lang="en-US" dirty="0" smtClean="0">
                <a:solidFill>
                  <a:schemeClr val="bg1"/>
                </a:solidFill>
              </a:rPr>
              <a:t>: </a:t>
            </a:r>
            <a:r>
              <a:rPr lang="en-US" dirty="0" err="1" smtClean="0">
                <a:solidFill>
                  <a:schemeClr val="bg1"/>
                </a:solidFill>
              </a:rPr>
              <a:t>Monero</a:t>
            </a:r>
            <a:r>
              <a:rPr lang="en-US" dirty="0" smtClean="0">
                <a:solidFill>
                  <a:schemeClr val="bg1"/>
                </a:solidFill>
              </a:rPr>
              <a:t> (XMR)</a:t>
            </a:r>
          </a:p>
          <a:p>
            <a:pPr marL="285750" indent="-285750">
              <a:lnSpc>
                <a:spcPct val="200000"/>
              </a:lnSpc>
              <a:buFont typeface="Arial" panose="020B0604020202020204" pitchFamily="34" charset="0"/>
              <a:buChar char="•"/>
            </a:pPr>
            <a:r>
              <a:rPr lang="en-US" dirty="0">
                <a:solidFill>
                  <a:schemeClr val="bg1"/>
                </a:solidFill>
              </a:rPr>
              <a:t>Mining pool: </a:t>
            </a:r>
            <a:r>
              <a:rPr lang="en-US" dirty="0">
                <a:solidFill>
                  <a:schemeClr val="bg1"/>
                </a:solidFill>
                <a:hlinkClick r:id="rId4"/>
              </a:rPr>
              <a:t>https://monero.crypto-pool.fr</a:t>
            </a:r>
            <a:r>
              <a:rPr lang="en-US" dirty="0" smtClean="0">
                <a:solidFill>
                  <a:schemeClr val="bg1"/>
                </a:solidFill>
                <a:hlinkClick r:id="rId4"/>
              </a:rPr>
              <a:t>/</a:t>
            </a:r>
            <a:endParaRPr lang="en-US" dirty="0" smtClean="0">
              <a:solidFill>
                <a:schemeClr val="bg1"/>
              </a:solidFill>
            </a:endParaRPr>
          </a:p>
          <a:p>
            <a:pPr>
              <a:lnSpc>
                <a:spcPct val="200000"/>
              </a:lnSpc>
            </a:pPr>
            <a:endParaRPr lang="en-US" dirty="0" smtClean="0">
              <a:solidFill>
                <a:schemeClr val="bg1"/>
              </a:solidFill>
            </a:endParaRPr>
          </a:p>
          <a:p>
            <a:pPr marL="285750" indent="-285750">
              <a:lnSpc>
                <a:spcPct val="200000"/>
              </a:lnSpc>
              <a:buFont typeface="Arial" panose="020B0604020202020204" pitchFamily="34" charset="0"/>
              <a:buChar char="•"/>
            </a:pPr>
            <a:endParaRPr lang="ru-RU" dirty="0">
              <a:solidFill>
                <a:schemeClr val="bg1"/>
              </a:solidFill>
            </a:endParaRPr>
          </a:p>
        </p:txBody>
      </p:sp>
      <p:sp>
        <p:nvSpPr>
          <p:cNvPr id="4" name="Прямоугольник 3"/>
          <p:cNvSpPr/>
          <p:nvPr/>
        </p:nvSpPr>
        <p:spPr>
          <a:xfrm>
            <a:off x="5717213" y="4968799"/>
            <a:ext cx="1640193" cy="369332"/>
          </a:xfrm>
          <a:prstGeom prst="rect">
            <a:avLst/>
          </a:prstGeom>
        </p:spPr>
        <p:txBody>
          <a:bodyPr wrap="none">
            <a:spAutoFit/>
          </a:bodyPr>
          <a:lstStyle/>
          <a:p>
            <a:r>
              <a:rPr lang="en-GB" b="1" dirty="0" smtClean="0">
                <a:solidFill>
                  <a:schemeClr val="accent6">
                    <a:lumMod val="60000"/>
                    <a:lumOff val="40000"/>
                  </a:schemeClr>
                </a:solidFill>
              </a:rPr>
              <a:t>~ 40,000 </a:t>
            </a:r>
            <a:r>
              <a:rPr lang="en-GB" b="1" dirty="0">
                <a:solidFill>
                  <a:schemeClr val="accent6">
                    <a:lumMod val="60000"/>
                    <a:lumOff val="40000"/>
                  </a:schemeClr>
                </a:solidFill>
              </a:rPr>
              <a:t>USD</a:t>
            </a:r>
            <a:endParaRPr lang="ru-RU" dirty="0">
              <a:solidFill>
                <a:schemeClr val="accent6">
                  <a:lumMod val="60000"/>
                  <a:lumOff val="40000"/>
                </a:schemeClr>
              </a:solidFill>
            </a:endParaRPr>
          </a:p>
        </p:txBody>
      </p:sp>
      <p:pic>
        <p:nvPicPr>
          <p:cNvPr id="18434" name="Picture 2" descr="ÐÐ¾ÑÐ¾Ð¶ÐµÐµ Ð¸Ð·Ð¾Ð±ÑÐ°Ð¶ÐµÐ½Ð¸Ðµ"/>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6350" y="344481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48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18434"/>
                                        </p:tgtEl>
                                        <p:attrNameLst>
                                          <p:attrName>style.visibility</p:attrName>
                                        </p:attrNameLst>
                                      </p:cBhvr>
                                      <p:to>
                                        <p:strVal val="visible"/>
                                      </p:to>
                                    </p:set>
                                    <p:animEffect transition="in" filter="fade">
                                      <p:cBhvr>
                                        <p:cTn id="15" dur="25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37</a:t>
            </a:fld>
            <a:endParaRPr lang="ru-RU"/>
          </a:p>
        </p:txBody>
      </p:sp>
      <p:sp>
        <p:nvSpPr>
          <p:cNvPr id="8" name="Заголовок 7"/>
          <p:cNvSpPr>
            <a:spLocks noGrp="1"/>
          </p:cNvSpPr>
          <p:nvPr>
            <p:ph type="title"/>
          </p:nvPr>
        </p:nvSpPr>
        <p:spPr/>
        <p:txBody>
          <a:bodyPr/>
          <a:lstStyle/>
          <a:p>
            <a:r>
              <a:rPr lang="en-US" dirty="0" smtClean="0"/>
              <a:t>Just Another Miner: Distribution</a:t>
            </a:r>
            <a:endParaRPr lang="ru-RU" dirty="0"/>
          </a:p>
        </p:txBody>
      </p:sp>
      <p:sp>
        <p:nvSpPr>
          <p:cNvPr id="3" name="TextBox 2"/>
          <p:cNvSpPr txBox="1"/>
          <p:nvPr/>
        </p:nvSpPr>
        <p:spPr>
          <a:xfrm>
            <a:off x="434976" y="1123747"/>
            <a:ext cx="11243487" cy="16619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solidFill>
                  <a:schemeClr val="accent4"/>
                </a:solidFill>
              </a:rPr>
              <a:t>Discovered in February 2018</a:t>
            </a:r>
          </a:p>
          <a:p>
            <a:pPr marL="285750" indent="-285750">
              <a:lnSpc>
                <a:spcPct val="150000"/>
              </a:lnSpc>
              <a:buFont typeface="Arial" panose="020B0604020202020204" pitchFamily="34" charset="0"/>
              <a:buChar char="•"/>
            </a:pPr>
            <a:r>
              <a:rPr lang="en-US" dirty="0" smtClean="0">
                <a:solidFill>
                  <a:schemeClr val="accent4"/>
                </a:solidFill>
              </a:rPr>
              <a:t>Distributed through </a:t>
            </a:r>
            <a:r>
              <a:rPr lang="en-GB" dirty="0" smtClean="0">
                <a:solidFill>
                  <a:schemeClr val="accent4"/>
                </a:solidFill>
              </a:rPr>
              <a:t>vulnerability </a:t>
            </a:r>
            <a:r>
              <a:rPr lang="en-US" dirty="0" smtClean="0">
                <a:solidFill>
                  <a:schemeClr val="accent4"/>
                </a:solidFill>
              </a:rPr>
              <a:t>in</a:t>
            </a:r>
            <a:r>
              <a:rPr lang="en-US" dirty="0">
                <a:solidFill>
                  <a:schemeClr val="accent4"/>
                </a:solidFill>
              </a:rPr>
              <a:t> Oracle WebLogic Server &lt; 12.2.1.2.0 </a:t>
            </a:r>
            <a:r>
              <a:rPr lang="en-US" dirty="0" smtClean="0">
                <a:solidFill>
                  <a:schemeClr val="accent4"/>
                </a:solidFill>
              </a:rPr>
              <a:t>(</a:t>
            </a:r>
            <a:r>
              <a:rPr lang="en-US" dirty="0">
                <a:solidFill>
                  <a:schemeClr val="accent4"/>
                </a:solidFill>
              </a:rPr>
              <a:t>CVE-2017-10271</a:t>
            </a:r>
            <a:r>
              <a:rPr lang="en-US" dirty="0" smtClean="0">
                <a:solidFill>
                  <a:schemeClr val="accent4"/>
                </a:solidFill>
              </a:rPr>
              <a:t>)</a:t>
            </a:r>
          </a:p>
          <a:p>
            <a:pPr marL="742950" lvl="1" indent="-285750">
              <a:lnSpc>
                <a:spcPct val="150000"/>
              </a:lnSpc>
              <a:buFont typeface="Arial" panose="020B0604020202020204" pitchFamily="34" charset="0"/>
              <a:buChar char="•"/>
            </a:pPr>
            <a:r>
              <a:rPr lang="en-US" sz="1400" dirty="0" smtClean="0">
                <a:solidFill>
                  <a:schemeClr val="accent4"/>
                </a:solidFill>
              </a:rPr>
              <a:t>Version for windows also exists</a:t>
            </a:r>
            <a:endParaRPr lang="en-US" sz="1400" dirty="0">
              <a:solidFill>
                <a:schemeClr val="accent4"/>
              </a:solidFill>
            </a:endParaRPr>
          </a:p>
          <a:p>
            <a:pPr marL="285750" indent="-285750">
              <a:lnSpc>
                <a:spcPct val="150000"/>
              </a:lnSpc>
              <a:buFont typeface="Arial" panose="020B0604020202020204" pitchFamily="34" charset="0"/>
              <a:buChar char="•"/>
            </a:pPr>
            <a:r>
              <a:rPr lang="en-US" dirty="0" smtClean="0">
                <a:solidFill>
                  <a:schemeClr val="accent4"/>
                </a:solidFill>
              </a:rPr>
              <a:t>And through </a:t>
            </a:r>
            <a:r>
              <a:rPr lang="en-US" dirty="0" err="1" smtClean="0">
                <a:solidFill>
                  <a:schemeClr val="accent4"/>
                </a:solidFill>
              </a:rPr>
              <a:t>Weathermap</a:t>
            </a:r>
            <a:r>
              <a:rPr lang="en-US" dirty="0" smtClean="0">
                <a:solidFill>
                  <a:schemeClr val="accent4"/>
                </a:solidFill>
              </a:rPr>
              <a:t> </a:t>
            </a:r>
            <a:r>
              <a:rPr lang="en-US" dirty="0">
                <a:solidFill>
                  <a:schemeClr val="accent4"/>
                </a:solidFill>
              </a:rPr>
              <a:t>PHP </a:t>
            </a:r>
            <a:r>
              <a:rPr lang="en-US" dirty="0" smtClean="0">
                <a:solidFill>
                  <a:schemeClr val="accent4"/>
                </a:solidFill>
              </a:rPr>
              <a:t>plugin &lt;= 0.97a vulnerability </a:t>
            </a:r>
            <a:r>
              <a:rPr lang="en-US" dirty="0">
                <a:solidFill>
                  <a:schemeClr val="accent4"/>
                </a:solidFill>
              </a:rPr>
              <a:t>(CVE-2013-2618</a:t>
            </a:r>
            <a:r>
              <a:rPr lang="en-US" dirty="0" smtClean="0">
                <a:solidFill>
                  <a:schemeClr val="accent4"/>
                </a:solidFill>
              </a:rPr>
              <a:t>)</a:t>
            </a:r>
          </a:p>
        </p:txBody>
      </p:sp>
      <p:grpSp>
        <p:nvGrpSpPr>
          <p:cNvPr id="4" name="Группа 3"/>
          <p:cNvGrpSpPr/>
          <p:nvPr/>
        </p:nvGrpSpPr>
        <p:grpSpPr>
          <a:xfrm>
            <a:off x="203975" y="4328625"/>
            <a:ext cx="11705487" cy="731357"/>
            <a:chOff x="203975" y="4328625"/>
            <a:chExt cx="11705487" cy="731357"/>
          </a:xfrm>
        </p:grpSpPr>
        <p:pic>
          <p:nvPicPr>
            <p:cNvPr id="20482" name="Picture 2" descr="https://blog.trendmicro.com/trendlabs-security-intelligence/files/2018/03/weathermap-cryptominer-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975" y="4328625"/>
              <a:ext cx="11705487" cy="515913"/>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2386713" y="4844538"/>
              <a:ext cx="7340009" cy="215444"/>
            </a:xfrm>
            <a:prstGeom prst="rect">
              <a:avLst/>
            </a:prstGeom>
          </p:spPr>
          <p:txBody>
            <a:bodyPr wrap="square">
              <a:spAutoFit/>
            </a:bodyPr>
            <a:lstStyle/>
            <a:p>
              <a:r>
                <a:rPr lang="ru-RU" sz="800" dirty="0"/>
                <a:t>https://blog.trendmicro.com/trendlabs-security-intelligence/cryptocurrency-miner-distributed-via-php-weathermap-vulnerability-targets-linux-servers/</a:t>
              </a:r>
            </a:p>
          </p:txBody>
        </p:sp>
      </p:grpSp>
    </p:spTree>
    <p:extLst>
      <p:ext uri="{BB962C8B-B14F-4D97-AF65-F5344CB8AC3E}">
        <p14:creationId xmlns:p14="http://schemas.microsoft.com/office/powerpoint/2010/main" val="20257236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38</a:t>
            </a:fld>
            <a:endParaRPr lang="ru-RU"/>
          </a:p>
        </p:txBody>
      </p:sp>
      <p:sp>
        <p:nvSpPr>
          <p:cNvPr id="8" name="Заголовок 7"/>
          <p:cNvSpPr>
            <a:spLocks noGrp="1"/>
          </p:cNvSpPr>
          <p:nvPr>
            <p:ph type="title"/>
          </p:nvPr>
        </p:nvSpPr>
        <p:spPr/>
        <p:txBody>
          <a:bodyPr/>
          <a:lstStyle/>
          <a:p>
            <a:r>
              <a:rPr lang="en-US" dirty="0" smtClean="0"/>
              <a:t>Just Another Miner: Persistence</a:t>
            </a:r>
            <a:endParaRPr lang="ru-RU" dirty="0"/>
          </a:p>
        </p:txBody>
      </p:sp>
      <p:pic>
        <p:nvPicPr>
          <p:cNvPr id="6" name="Рисунок 5"/>
          <p:cNvPicPr>
            <a:picLocks noChangeAspect="1"/>
          </p:cNvPicPr>
          <p:nvPr/>
        </p:nvPicPr>
        <p:blipFill>
          <a:blip r:embed="rId3"/>
          <a:stretch>
            <a:fillRect/>
          </a:stretch>
        </p:blipFill>
        <p:spPr>
          <a:xfrm>
            <a:off x="2343150" y="1040680"/>
            <a:ext cx="7505700" cy="4972050"/>
          </a:xfrm>
          <a:prstGeom prst="rect">
            <a:avLst/>
          </a:prstGeom>
        </p:spPr>
      </p:pic>
      <p:sp>
        <p:nvSpPr>
          <p:cNvPr id="7" name="Прямоугольник 6"/>
          <p:cNvSpPr/>
          <p:nvPr/>
        </p:nvSpPr>
        <p:spPr>
          <a:xfrm>
            <a:off x="2381914" y="1190846"/>
            <a:ext cx="7428171" cy="1020726"/>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6929691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39</a:t>
            </a:fld>
            <a:endParaRPr lang="ru-RU"/>
          </a:p>
        </p:txBody>
      </p:sp>
      <p:sp>
        <p:nvSpPr>
          <p:cNvPr id="8" name="Заголовок 7"/>
          <p:cNvSpPr>
            <a:spLocks noGrp="1"/>
          </p:cNvSpPr>
          <p:nvPr>
            <p:ph type="title"/>
          </p:nvPr>
        </p:nvSpPr>
        <p:spPr/>
        <p:txBody>
          <a:bodyPr/>
          <a:lstStyle/>
          <a:p>
            <a:r>
              <a:rPr lang="en-US" dirty="0"/>
              <a:t>Just Another </a:t>
            </a:r>
            <a:r>
              <a:rPr lang="en-US" dirty="0" smtClean="0"/>
              <a:t>Miner: Evasion</a:t>
            </a:r>
            <a:endParaRPr lang="ru-RU" dirty="0"/>
          </a:p>
        </p:txBody>
      </p:sp>
      <p:pic>
        <p:nvPicPr>
          <p:cNvPr id="2" name="Рисунок 1"/>
          <p:cNvPicPr>
            <a:picLocks noChangeAspect="1"/>
          </p:cNvPicPr>
          <p:nvPr/>
        </p:nvPicPr>
        <p:blipFill>
          <a:blip r:embed="rId3"/>
          <a:stretch>
            <a:fillRect/>
          </a:stretch>
        </p:blipFill>
        <p:spPr>
          <a:xfrm>
            <a:off x="2452687" y="1176886"/>
            <a:ext cx="7286625" cy="952500"/>
          </a:xfrm>
          <a:prstGeom prst="rect">
            <a:avLst/>
          </a:prstGeom>
        </p:spPr>
      </p:pic>
      <p:pic>
        <p:nvPicPr>
          <p:cNvPr id="3" name="Рисунок 2"/>
          <p:cNvPicPr>
            <a:picLocks noChangeAspect="1"/>
          </p:cNvPicPr>
          <p:nvPr/>
        </p:nvPicPr>
        <p:blipFill>
          <a:blip r:embed="rId4"/>
          <a:stretch>
            <a:fillRect/>
          </a:stretch>
        </p:blipFill>
        <p:spPr>
          <a:xfrm>
            <a:off x="3300411" y="2615960"/>
            <a:ext cx="5591175" cy="3209925"/>
          </a:xfrm>
          <a:prstGeom prst="rect">
            <a:avLst/>
          </a:prstGeom>
        </p:spPr>
      </p:pic>
    </p:spTree>
    <p:extLst>
      <p:ext uri="{BB962C8B-B14F-4D97-AF65-F5344CB8AC3E}">
        <p14:creationId xmlns:p14="http://schemas.microsoft.com/office/powerpoint/2010/main" val="16339054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4</a:t>
            </a:fld>
            <a:endParaRPr lang="ru-RU"/>
          </a:p>
        </p:txBody>
      </p:sp>
      <p:sp>
        <p:nvSpPr>
          <p:cNvPr id="8" name="Заголовок 7"/>
          <p:cNvSpPr>
            <a:spLocks noGrp="1"/>
          </p:cNvSpPr>
          <p:nvPr>
            <p:ph type="title"/>
          </p:nvPr>
        </p:nvSpPr>
        <p:spPr/>
        <p:txBody>
          <a:bodyPr/>
          <a:lstStyle/>
          <a:p>
            <a:r>
              <a:rPr lang="en-US" dirty="0"/>
              <a:t>Money For </a:t>
            </a:r>
            <a:r>
              <a:rPr lang="en-US" dirty="0" smtClean="0"/>
              <a:t>Nothing: Plan</a:t>
            </a:r>
            <a:endParaRPr lang="ru-RU" dirty="0"/>
          </a:p>
        </p:txBody>
      </p:sp>
      <p:sp>
        <p:nvSpPr>
          <p:cNvPr id="9" name="Текст 8"/>
          <p:cNvSpPr>
            <a:spLocks noGrp="1"/>
          </p:cNvSpPr>
          <p:nvPr>
            <p:ph type="body" sz="quarter" idx="39"/>
          </p:nvPr>
        </p:nvSpPr>
        <p:spPr>
          <a:xfrm>
            <a:off x="434975" y="1323414"/>
            <a:ext cx="11318875" cy="4989045"/>
          </a:xfrm>
        </p:spPr>
        <p:txBody>
          <a:bodyPr/>
          <a:lstStyle/>
          <a:p>
            <a:pPr fontAlgn="ctr"/>
            <a:r>
              <a:rPr lang="en-US" sz="1800" dirty="0" smtClean="0"/>
              <a:t>Step 0</a:t>
            </a:r>
            <a:r>
              <a:rPr lang="en-US" sz="1800" dirty="0"/>
              <a:t>: learn about </a:t>
            </a:r>
            <a:r>
              <a:rPr lang="en-US" sz="1800" dirty="0" err="1"/>
              <a:t>blockchain</a:t>
            </a:r>
            <a:r>
              <a:rPr lang="en-US" sz="1800" dirty="0"/>
              <a:t> and </a:t>
            </a:r>
            <a:r>
              <a:rPr lang="en-US" sz="1800" dirty="0" err="1" smtClean="0"/>
              <a:t>cryptomining</a:t>
            </a:r>
            <a:endParaRPr lang="en-US" sz="1800" dirty="0"/>
          </a:p>
          <a:p>
            <a:pPr fontAlgn="ctr"/>
            <a:r>
              <a:rPr lang="en-US" sz="1800" dirty="0" smtClean="0"/>
              <a:t>Step 1</a:t>
            </a:r>
            <a:r>
              <a:rPr lang="en-US" sz="1800" dirty="0"/>
              <a:t>: choose a platform</a:t>
            </a:r>
          </a:p>
          <a:p>
            <a:pPr fontAlgn="ctr"/>
            <a:r>
              <a:rPr lang="en-US" sz="1800" dirty="0" smtClean="0"/>
              <a:t>Step 2</a:t>
            </a:r>
            <a:r>
              <a:rPr lang="en-US" sz="1800" dirty="0"/>
              <a:t>: choose a cryptocurrency</a:t>
            </a:r>
          </a:p>
          <a:p>
            <a:pPr fontAlgn="ctr"/>
            <a:r>
              <a:rPr lang="en-US" sz="1800" dirty="0" smtClean="0"/>
              <a:t>Step 3</a:t>
            </a:r>
            <a:r>
              <a:rPr lang="en-US" sz="1800" dirty="0"/>
              <a:t>: choose a </a:t>
            </a:r>
            <a:r>
              <a:rPr lang="en-US" sz="1800" dirty="0" smtClean="0"/>
              <a:t>mining software</a:t>
            </a:r>
            <a:endParaRPr lang="en-US" sz="1800" dirty="0"/>
          </a:p>
          <a:p>
            <a:pPr fontAlgn="ctr"/>
            <a:r>
              <a:rPr lang="en-US" sz="1800" dirty="0" smtClean="0"/>
              <a:t>Step 4: make a wallet to use it with the miner</a:t>
            </a:r>
            <a:endParaRPr lang="en-US" sz="1800" dirty="0"/>
          </a:p>
          <a:p>
            <a:pPr fontAlgn="ctr"/>
            <a:r>
              <a:rPr lang="en-US" sz="1800" dirty="0"/>
              <a:t>Step </a:t>
            </a:r>
            <a:r>
              <a:rPr lang="en-US" sz="1800" dirty="0" smtClean="0"/>
              <a:t>5: </a:t>
            </a:r>
            <a:r>
              <a:rPr lang="en-US" sz="1800" dirty="0"/>
              <a:t>implement </a:t>
            </a:r>
            <a:r>
              <a:rPr lang="en-US" sz="1800" dirty="0" smtClean="0"/>
              <a:t>persistence</a:t>
            </a:r>
          </a:p>
          <a:p>
            <a:pPr fontAlgn="ctr"/>
            <a:r>
              <a:rPr lang="en-US" sz="1800" dirty="0" smtClean="0"/>
              <a:t>Step </a:t>
            </a:r>
            <a:r>
              <a:rPr lang="en-US" sz="1800" dirty="0"/>
              <a:t>6</a:t>
            </a:r>
            <a:r>
              <a:rPr lang="en-US" sz="1800" dirty="0" smtClean="0"/>
              <a:t>: </a:t>
            </a:r>
            <a:r>
              <a:rPr lang="en-US" sz="1800" dirty="0"/>
              <a:t>implement some evasion tricks</a:t>
            </a:r>
          </a:p>
          <a:p>
            <a:pPr fontAlgn="ctr"/>
            <a:r>
              <a:rPr lang="en-US" sz="1800" dirty="0" smtClean="0"/>
              <a:t>Step 7</a:t>
            </a:r>
            <a:r>
              <a:rPr lang="en-US" sz="1800" dirty="0"/>
              <a:t>: build your miner and distribute it</a:t>
            </a:r>
          </a:p>
          <a:p>
            <a:r>
              <a:rPr lang="en-US" sz="1800" dirty="0"/>
              <a:t>...</a:t>
            </a:r>
          </a:p>
          <a:p>
            <a:pPr fontAlgn="ctr"/>
            <a:r>
              <a:rPr lang="en-US" sz="1800" dirty="0" smtClean="0"/>
              <a:t>Profit</a:t>
            </a:r>
            <a:r>
              <a:rPr lang="en-US" sz="1800" dirty="0"/>
              <a:t>!</a:t>
            </a:r>
          </a:p>
          <a:p>
            <a:endParaRPr lang="ru-RU" sz="1800" dirty="0"/>
          </a:p>
        </p:txBody>
      </p:sp>
      <p:pic>
        <p:nvPicPr>
          <p:cNvPr id="4098" name="Picture 2" descr="ÐÐ°ÑÑÐ¸Ð½ÐºÐ¸ Ð¿Ð¾ Ð·Ð°Ð¿ÑÐ¾ÑÑ feels go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2" y="1323413"/>
            <a:ext cx="5662450" cy="4443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5877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40</a:t>
            </a:fld>
            <a:endParaRPr lang="ru-RU"/>
          </a:p>
        </p:txBody>
      </p:sp>
      <p:sp>
        <p:nvSpPr>
          <p:cNvPr id="8" name="Заголовок 7"/>
          <p:cNvSpPr>
            <a:spLocks noGrp="1"/>
          </p:cNvSpPr>
          <p:nvPr>
            <p:ph type="title"/>
          </p:nvPr>
        </p:nvSpPr>
        <p:spPr/>
        <p:txBody>
          <a:bodyPr/>
          <a:lstStyle/>
          <a:p>
            <a:r>
              <a:rPr lang="en-US" dirty="0"/>
              <a:t>Just Another </a:t>
            </a:r>
            <a:r>
              <a:rPr lang="en-US" dirty="0" smtClean="0"/>
              <a:t>Miner: Mining</a:t>
            </a:r>
            <a:endParaRPr lang="ru-RU" dirty="0"/>
          </a:p>
        </p:txBody>
      </p:sp>
      <p:sp>
        <p:nvSpPr>
          <p:cNvPr id="4" name="TextBox 3"/>
          <p:cNvSpPr txBox="1"/>
          <p:nvPr/>
        </p:nvSpPr>
        <p:spPr>
          <a:xfrm>
            <a:off x="434976" y="1275907"/>
            <a:ext cx="11318874"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solidFill>
                  <a:schemeClr val="accent4"/>
                </a:solidFill>
              </a:rPr>
              <a:t>Miner: Modified version of </a:t>
            </a:r>
            <a:r>
              <a:rPr lang="en-US" dirty="0" err="1" smtClean="0">
                <a:solidFill>
                  <a:schemeClr val="accent4"/>
                </a:solidFill>
              </a:rPr>
              <a:t>XMRig</a:t>
            </a:r>
            <a:endParaRPr lang="en-US" dirty="0" smtClean="0">
              <a:solidFill>
                <a:schemeClr val="accent4"/>
              </a:solidFill>
            </a:endParaRPr>
          </a:p>
          <a:p>
            <a:pPr marL="285750" indent="-285750">
              <a:lnSpc>
                <a:spcPct val="150000"/>
              </a:lnSpc>
              <a:buFont typeface="Arial" panose="020B0604020202020204" pitchFamily="34" charset="0"/>
              <a:buChar char="•"/>
            </a:pPr>
            <a:r>
              <a:rPr lang="en-US" dirty="0" smtClean="0">
                <a:solidFill>
                  <a:schemeClr val="accent4"/>
                </a:solidFill>
              </a:rPr>
              <a:t>Cryptocurrency: </a:t>
            </a:r>
            <a:r>
              <a:rPr lang="en-US" dirty="0" err="1" smtClean="0">
                <a:solidFill>
                  <a:schemeClr val="accent4"/>
                </a:solidFill>
              </a:rPr>
              <a:t>Monero</a:t>
            </a:r>
            <a:endParaRPr lang="en-US" dirty="0" smtClean="0">
              <a:solidFill>
                <a:schemeClr val="accent4"/>
              </a:solidFill>
            </a:endParaRPr>
          </a:p>
          <a:p>
            <a:pPr marL="285750" indent="-285750">
              <a:lnSpc>
                <a:spcPct val="150000"/>
              </a:lnSpc>
              <a:buFont typeface="Arial" panose="020B0604020202020204" pitchFamily="34" charset="0"/>
              <a:buChar char="•"/>
            </a:pPr>
            <a:r>
              <a:rPr lang="en-US" dirty="0">
                <a:solidFill>
                  <a:schemeClr val="bg1"/>
                </a:solidFill>
              </a:rPr>
              <a:t>Mining pool(s): pool.supportxmr.com:80, pool.minexmr.com:443, xmr.crypto-pool.fr:443</a:t>
            </a:r>
            <a:endParaRPr lang="ru-RU" dirty="0">
              <a:solidFill>
                <a:schemeClr val="accent4"/>
              </a:solidFill>
            </a:endParaRPr>
          </a:p>
        </p:txBody>
      </p:sp>
      <p:pic>
        <p:nvPicPr>
          <p:cNvPr id="5" name="Рисунок 4"/>
          <p:cNvPicPr>
            <a:picLocks noChangeAspect="1"/>
          </p:cNvPicPr>
          <p:nvPr/>
        </p:nvPicPr>
        <p:blipFill>
          <a:blip r:embed="rId3"/>
          <a:stretch>
            <a:fillRect/>
          </a:stretch>
        </p:blipFill>
        <p:spPr>
          <a:xfrm>
            <a:off x="764668" y="2968395"/>
            <a:ext cx="8251824" cy="2990405"/>
          </a:xfrm>
          <a:prstGeom prst="rect">
            <a:avLst/>
          </a:prstGeom>
        </p:spPr>
      </p:pic>
      <p:pic>
        <p:nvPicPr>
          <p:cNvPr id="22530" name="Picture 2" descr="ÐÐ°ÑÑÐ¸Ð½ÐºÐ¸ Ð¿Ð¾ Ð·Ð°Ð¿ÑÐ¾ÑÑ ÑÐ»Ð¾Ð¿ÑÑ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6343" y="2968394"/>
            <a:ext cx="3762652" cy="2990405"/>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764668" y="4762501"/>
            <a:ext cx="2470149" cy="238125"/>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TextBox 6"/>
          <p:cNvSpPr txBox="1"/>
          <p:nvPr/>
        </p:nvSpPr>
        <p:spPr>
          <a:xfrm>
            <a:off x="3946811" y="4696897"/>
            <a:ext cx="1887537" cy="369332"/>
          </a:xfrm>
          <a:prstGeom prst="rect">
            <a:avLst/>
          </a:prstGeom>
          <a:noFill/>
        </p:spPr>
        <p:txBody>
          <a:bodyPr wrap="square" rtlCol="0">
            <a:spAutoFit/>
          </a:bodyPr>
          <a:lstStyle/>
          <a:p>
            <a:r>
              <a:rPr lang="en-US" b="1" dirty="0" smtClean="0">
                <a:solidFill>
                  <a:schemeClr val="accent6">
                    <a:lumMod val="60000"/>
                    <a:lumOff val="40000"/>
                  </a:schemeClr>
                </a:solidFill>
              </a:rPr>
              <a:t>~1,800,000 USD</a:t>
            </a:r>
            <a:endParaRPr lang="ru-RU" b="1" dirty="0">
              <a:solidFill>
                <a:schemeClr val="accent6">
                  <a:lumMod val="60000"/>
                  <a:lumOff val="40000"/>
                </a:schemeClr>
              </a:solidFill>
            </a:endParaRPr>
          </a:p>
        </p:txBody>
      </p:sp>
    </p:spTree>
    <p:extLst>
      <p:ext uri="{BB962C8B-B14F-4D97-AF65-F5344CB8AC3E}">
        <p14:creationId xmlns:p14="http://schemas.microsoft.com/office/powerpoint/2010/main" val="400413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22530"/>
                                        </p:tgtEl>
                                        <p:attrNameLst>
                                          <p:attrName>style.visibility</p:attrName>
                                        </p:attrNameLst>
                                      </p:cBhvr>
                                      <p:to>
                                        <p:strVal val="visible"/>
                                      </p:to>
                                    </p:set>
                                    <p:animEffect transition="in" filter="fade">
                                      <p:cBhvr>
                                        <p:cTn id="18" dur="250"/>
                                        <p:tgtEl>
                                          <p:spTgt spid="2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434975" y="2931941"/>
            <a:ext cx="5790337" cy="497059"/>
          </a:xfrm>
        </p:spPr>
        <p:txBody>
          <a:bodyPr/>
          <a:lstStyle/>
          <a:p>
            <a:r>
              <a:rPr lang="en-US" dirty="0" smtClean="0"/>
              <a:t>ITW Cases: Android</a:t>
            </a:r>
            <a:endParaRPr lang="ru-RU" dirty="0"/>
          </a:p>
        </p:txBody>
      </p:sp>
    </p:spTree>
    <p:extLst>
      <p:ext uri="{BB962C8B-B14F-4D97-AF65-F5344CB8AC3E}">
        <p14:creationId xmlns:p14="http://schemas.microsoft.com/office/powerpoint/2010/main" val="2476072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42</a:t>
            </a:fld>
            <a:endParaRPr lang="ru-RU"/>
          </a:p>
        </p:txBody>
      </p:sp>
      <p:sp>
        <p:nvSpPr>
          <p:cNvPr id="8" name="Заголовок 7"/>
          <p:cNvSpPr>
            <a:spLocks noGrp="1"/>
          </p:cNvSpPr>
          <p:nvPr>
            <p:ph type="title"/>
          </p:nvPr>
        </p:nvSpPr>
        <p:spPr/>
        <p:txBody>
          <a:bodyPr/>
          <a:lstStyle/>
          <a:p>
            <a:r>
              <a:rPr lang="en-US" dirty="0" err="1" smtClean="0"/>
              <a:t>Loapi</a:t>
            </a:r>
            <a:r>
              <a:rPr lang="en-US" dirty="0" smtClean="0"/>
              <a:t>: Overview</a:t>
            </a:r>
            <a:endParaRPr lang="ru-RU" dirty="0"/>
          </a:p>
        </p:txBody>
      </p:sp>
      <p:sp>
        <p:nvSpPr>
          <p:cNvPr id="3" name="TextBox 2"/>
          <p:cNvSpPr txBox="1"/>
          <p:nvPr/>
        </p:nvSpPr>
        <p:spPr>
          <a:xfrm>
            <a:off x="434976" y="1123747"/>
            <a:ext cx="11243487" cy="2308324"/>
          </a:xfrm>
          <a:prstGeom prst="rect">
            <a:avLst/>
          </a:prstGeom>
          <a:noFill/>
        </p:spPr>
        <p:txBody>
          <a:bodyPr wrap="square" rtlCol="0">
            <a:spAutoFit/>
          </a:bodyPr>
          <a:lstStyle/>
          <a:p>
            <a:pPr>
              <a:lnSpc>
                <a:spcPct val="200000"/>
              </a:lnSpc>
            </a:pPr>
            <a:r>
              <a:rPr lang="en-US" dirty="0" err="1">
                <a:solidFill>
                  <a:schemeClr val="bg1"/>
                </a:solidFill>
              </a:rPr>
              <a:t>Trojan.AndroidOS.Loapi</a:t>
            </a:r>
            <a:endParaRPr lang="en-US" dirty="0">
              <a:solidFill>
                <a:schemeClr val="bg1"/>
              </a:solidFill>
            </a:endParaRPr>
          </a:p>
          <a:p>
            <a:pPr marL="285750" indent="-285750">
              <a:lnSpc>
                <a:spcPct val="200000"/>
              </a:lnSpc>
              <a:buFont typeface="Arial" panose="020B0604020202020204" pitchFamily="34" charset="0"/>
              <a:buChar char="•"/>
            </a:pPr>
            <a:r>
              <a:rPr lang="en-US" dirty="0">
                <a:solidFill>
                  <a:schemeClr val="bg1"/>
                </a:solidFill>
              </a:rPr>
              <a:t>Discovered in December 2017</a:t>
            </a:r>
          </a:p>
          <a:p>
            <a:pPr marL="285750" indent="-285750">
              <a:lnSpc>
                <a:spcPct val="200000"/>
              </a:lnSpc>
              <a:buFont typeface="Arial" panose="020B0604020202020204" pitchFamily="34" charset="0"/>
              <a:buChar char="•"/>
            </a:pPr>
            <a:r>
              <a:rPr lang="en-US" dirty="0">
                <a:solidFill>
                  <a:schemeClr val="bg1"/>
                </a:solidFill>
              </a:rPr>
              <a:t>It has a </a:t>
            </a:r>
            <a:r>
              <a:rPr lang="en-GB" dirty="0">
                <a:solidFill>
                  <a:schemeClr val="bg1"/>
                </a:solidFill>
              </a:rPr>
              <a:t>complicated modular architecture </a:t>
            </a:r>
          </a:p>
          <a:p>
            <a:pPr marL="285750" indent="-285750">
              <a:lnSpc>
                <a:spcPct val="200000"/>
              </a:lnSpc>
              <a:buFont typeface="Arial" panose="020B0604020202020204" pitchFamily="34" charset="0"/>
              <a:buChar char="•"/>
            </a:pPr>
            <a:r>
              <a:rPr lang="en-US" dirty="0">
                <a:solidFill>
                  <a:schemeClr val="bg1"/>
                </a:solidFill>
              </a:rPr>
              <a:t>That means it can conduct a variety of malicious activities</a:t>
            </a:r>
          </a:p>
        </p:txBody>
      </p:sp>
    </p:spTree>
    <p:extLst>
      <p:ext uri="{BB962C8B-B14F-4D97-AF65-F5344CB8AC3E}">
        <p14:creationId xmlns:p14="http://schemas.microsoft.com/office/powerpoint/2010/main" val="7559387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43</a:t>
            </a:fld>
            <a:endParaRPr lang="ru-RU"/>
          </a:p>
        </p:txBody>
      </p:sp>
      <p:sp>
        <p:nvSpPr>
          <p:cNvPr id="8" name="Заголовок 7"/>
          <p:cNvSpPr>
            <a:spLocks noGrp="1"/>
          </p:cNvSpPr>
          <p:nvPr>
            <p:ph type="title"/>
          </p:nvPr>
        </p:nvSpPr>
        <p:spPr/>
        <p:txBody>
          <a:bodyPr/>
          <a:lstStyle/>
          <a:p>
            <a:r>
              <a:rPr lang="en-US" dirty="0" err="1"/>
              <a:t>Loapi</a:t>
            </a:r>
            <a:r>
              <a:rPr lang="en-US" dirty="0"/>
              <a:t>: Distribution</a:t>
            </a:r>
            <a:endParaRPr lang="ru-RU" dirty="0"/>
          </a:p>
        </p:txBody>
      </p:sp>
      <p:sp>
        <p:nvSpPr>
          <p:cNvPr id="3" name="TextBox 2"/>
          <p:cNvSpPr txBox="1"/>
          <p:nvPr/>
        </p:nvSpPr>
        <p:spPr>
          <a:xfrm>
            <a:off x="434976" y="1123747"/>
            <a:ext cx="11243487"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a:solidFill>
                  <a:schemeClr val="bg1"/>
                </a:solidFill>
              </a:rPr>
              <a:t>Distributed via advertising campaigns</a:t>
            </a:r>
          </a:p>
          <a:p>
            <a:pPr marL="285750" indent="-285750">
              <a:lnSpc>
                <a:spcPct val="150000"/>
              </a:lnSpc>
              <a:buFont typeface="Arial" panose="020B0604020202020204" pitchFamily="34" charset="0"/>
              <a:buChar char="•"/>
            </a:pPr>
            <a:r>
              <a:rPr lang="en-US" dirty="0">
                <a:solidFill>
                  <a:schemeClr val="bg1"/>
                </a:solidFill>
              </a:rPr>
              <a:t>Malicious files are downloaded after the user is redirected to the attackers’ malicious web resource</a:t>
            </a:r>
          </a:p>
          <a:p>
            <a:pPr marL="285750" indent="-285750">
              <a:lnSpc>
                <a:spcPct val="150000"/>
              </a:lnSpc>
              <a:buFont typeface="Arial" panose="020B0604020202020204" pitchFamily="34" charset="0"/>
              <a:buChar char="•"/>
            </a:pPr>
            <a:r>
              <a:rPr lang="en-US" dirty="0">
                <a:solidFill>
                  <a:schemeClr val="bg1"/>
                </a:solidFill>
              </a:rPr>
              <a:t>More than 20 resources, whose domains refer to popular antivirus solutions and porn sites</a:t>
            </a:r>
          </a:p>
          <a:p>
            <a:pPr marL="285750" indent="-285750">
              <a:lnSpc>
                <a:spcPct val="150000"/>
              </a:lnSpc>
              <a:buFont typeface="Arial" panose="020B0604020202020204" pitchFamily="34" charset="0"/>
              <a:buChar char="•"/>
            </a:pPr>
            <a:r>
              <a:rPr lang="en-US" dirty="0">
                <a:solidFill>
                  <a:schemeClr val="bg1"/>
                </a:solidFill>
              </a:rPr>
              <a:t>So, </a:t>
            </a:r>
            <a:r>
              <a:rPr lang="en-US" dirty="0" smtClean="0">
                <a:solidFill>
                  <a:schemeClr val="bg1"/>
                </a:solidFill>
              </a:rPr>
              <a:t>it </a:t>
            </a:r>
            <a:r>
              <a:rPr lang="en-US" dirty="0">
                <a:solidFill>
                  <a:schemeClr val="bg1"/>
                </a:solidFill>
              </a:rPr>
              <a:t>mainly hides behind the mask of antivirus solutions or adult content </a:t>
            </a:r>
            <a:r>
              <a:rPr lang="en-US" dirty="0" smtClean="0">
                <a:solidFill>
                  <a:schemeClr val="bg1"/>
                </a:solidFill>
              </a:rPr>
              <a:t>apps</a:t>
            </a:r>
            <a:endParaRPr lang="en-US" dirty="0">
              <a:solidFill>
                <a:schemeClr val="bg1"/>
              </a:solidFill>
            </a:endParaRPr>
          </a:p>
        </p:txBody>
      </p:sp>
      <p:pic>
        <p:nvPicPr>
          <p:cNvPr id="6" name="Picture 2" descr="https://cdn.securelist.com/files/2017/12/171215-jack-of-all-trades-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3424" y="2965650"/>
            <a:ext cx="6226590" cy="3259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1107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44</a:t>
            </a:fld>
            <a:endParaRPr lang="ru-RU"/>
          </a:p>
        </p:txBody>
      </p:sp>
      <p:sp>
        <p:nvSpPr>
          <p:cNvPr id="8" name="Заголовок 7"/>
          <p:cNvSpPr>
            <a:spLocks noGrp="1"/>
          </p:cNvSpPr>
          <p:nvPr>
            <p:ph type="title"/>
          </p:nvPr>
        </p:nvSpPr>
        <p:spPr/>
        <p:txBody>
          <a:bodyPr/>
          <a:lstStyle/>
          <a:p>
            <a:r>
              <a:rPr lang="en-US" dirty="0" err="1"/>
              <a:t>Loapi</a:t>
            </a:r>
            <a:r>
              <a:rPr lang="en-US" dirty="0"/>
              <a:t>: </a:t>
            </a:r>
            <a:r>
              <a:rPr lang="en-US" dirty="0" smtClean="0"/>
              <a:t>Persistence</a:t>
            </a:r>
            <a:endParaRPr lang="ru-RU" dirty="0"/>
          </a:p>
        </p:txBody>
      </p:sp>
      <p:sp>
        <p:nvSpPr>
          <p:cNvPr id="3" name="TextBox 2"/>
          <p:cNvSpPr txBox="1"/>
          <p:nvPr/>
        </p:nvSpPr>
        <p:spPr>
          <a:xfrm>
            <a:off x="434976" y="1123747"/>
            <a:ext cx="8074024" cy="38318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rPr>
              <a:t>After the installation </a:t>
            </a:r>
            <a:r>
              <a:rPr lang="en-US" dirty="0" smtClean="0">
                <a:solidFill>
                  <a:schemeClr val="bg1"/>
                </a:solidFill>
              </a:rPr>
              <a:t>it tries </a:t>
            </a:r>
            <a:r>
              <a:rPr lang="en-US" dirty="0">
                <a:solidFill>
                  <a:schemeClr val="bg1"/>
                </a:solidFill>
              </a:rPr>
              <a:t>to obtain device administrator permissions</a:t>
            </a:r>
          </a:p>
          <a:p>
            <a:pPr marL="285750" indent="-285750">
              <a:lnSpc>
                <a:spcPct val="150000"/>
              </a:lnSpc>
              <a:buFont typeface="Arial" panose="020B0604020202020204" pitchFamily="34" charset="0"/>
              <a:buChar char="•"/>
            </a:pPr>
            <a:r>
              <a:rPr lang="en-US" dirty="0">
                <a:solidFill>
                  <a:schemeClr val="bg1"/>
                </a:solidFill>
              </a:rPr>
              <a:t>Asking for them in a loop until the user </a:t>
            </a:r>
            <a:r>
              <a:rPr lang="en-US" dirty="0" smtClean="0">
                <a:solidFill>
                  <a:schemeClr val="bg1"/>
                </a:solidFill>
              </a:rPr>
              <a:t>agrees</a:t>
            </a:r>
          </a:p>
          <a:p>
            <a:pPr marL="285750" indent="-285750">
              <a:lnSpc>
                <a:spcPct val="150000"/>
              </a:lnSpc>
              <a:buFont typeface="Arial" panose="020B0604020202020204" pitchFamily="34" charset="0"/>
              <a:buChar char="•"/>
            </a:pPr>
            <a:r>
              <a:rPr lang="en-US" dirty="0" smtClean="0">
                <a:solidFill>
                  <a:schemeClr val="bg1"/>
                </a:solidFill>
              </a:rPr>
              <a:t>Just locks the screen if the user tries to remove it from device admins</a:t>
            </a:r>
          </a:p>
          <a:p>
            <a:pPr marL="285750" indent="-285750">
              <a:lnSpc>
                <a:spcPct val="150000"/>
              </a:lnSpc>
              <a:buFont typeface="Arial" panose="020B0604020202020204" pitchFamily="34" charset="0"/>
              <a:buChar char="•"/>
            </a:pPr>
            <a:r>
              <a:rPr lang="en-US" dirty="0" smtClean="0">
                <a:solidFill>
                  <a:schemeClr val="bg1"/>
                </a:solidFill>
              </a:rPr>
              <a:t>It starts when:</a:t>
            </a:r>
          </a:p>
          <a:p>
            <a:pPr marL="742950" lvl="1" indent="-285750">
              <a:lnSpc>
                <a:spcPct val="150000"/>
              </a:lnSpc>
              <a:buFont typeface="Arial" panose="020B0604020202020204" pitchFamily="34" charset="0"/>
              <a:buChar char="•"/>
            </a:pPr>
            <a:r>
              <a:rPr lang="en-US" dirty="0" smtClean="0">
                <a:solidFill>
                  <a:schemeClr val="bg1"/>
                </a:solidFill>
              </a:rPr>
              <a:t>User gets a call or calling to someone</a:t>
            </a:r>
          </a:p>
          <a:p>
            <a:pPr marL="742950" lvl="1" indent="-285750">
              <a:lnSpc>
                <a:spcPct val="150000"/>
              </a:lnSpc>
              <a:buFont typeface="Arial" panose="020B0604020202020204" pitchFamily="34" charset="0"/>
              <a:buChar char="•"/>
            </a:pPr>
            <a:r>
              <a:rPr lang="en-US" dirty="0" smtClean="0">
                <a:solidFill>
                  <a:schemeClr val="bg1"/>
                </a:solidFill>
              </a:rPr>
              <a:t>Wi-Fi state changes</a:t>
            </a:r>
          </a:p>
          <a:p>
            <a:pPr marL="742950" lvl="1" indent="-285750">
              <a:lnSpc>
                <a:spcPct val="150000"/>
              </a:lnSpc>
              <a:buFont typeface="Arial" panose="020B0604020202020204" pitchFamily="34" charset="0"/>
              <a:buChar char="•"/>
            </a:pPr>
            <a:r>
              <a:rPr lang="en-US" dirty="0">
                <a:solidFill>
                  <a:schemeClr val="bg1"/>
                </a:solidFill>
              </a:rPr>
              <a:t>Mobile data state </a:t>
            </a:r>
            <a:r>
              <a:rPr lang="en-US" dirty="0" smtClean="0">
                <a:solidFill>
                  <a:schemeClr val="bg1"/>
                </a:solidFill>
              </a:rPr>
              <a:t>changes</a:t>
            </a:r>
          </a:p>
          <a:p>
            <a:pPr marL="742950" lvl="1" indent="-285750">
              <a:lnSpc>
                <a:spcPct val="150000"/>
              </a:lnSpc>
              <a:buFont typeface="Arial" panose="020B0604020202020204" pitchFamily="34" charset="0"/>
              <a:buChar char="•"/>
            </a:pPr>
            <a:r>
              <a:rPr lang="en-US" dirty="0">
                <a:solidFill>
                  <a:schemeClr val="bg1"/>
                </a:solidFill>
              </a:rPr>
              <a:t>T</a:t>
            </a:r>
            <a:r>
              <a:rPr lang="en-US" dirty="0" smtClean="0">
                <a:solidFill>
                  <a:schemeClr val="bg1"/>
                </a:solidFill>
              </a:rPr>
              <a:t>he device turns on</a:t>
            </a:r>
          </a:p>
          <a:p>
            <a:pPr marL="742950" lvl="1" indent="-285750">
              <a:lnSpc>
                <a:spcPct val="150000"/>
              </a:lnSpc>
              <a:buFont typeface="Arial" panose="020B0604020202020204" pitchFamily="34" charset="0"/>
              <a:buChar char="•"/>
            </a:pPr>
            <a:r>
              <a:rPr lang="en-US" dirty="0" smtClean="0">
                <a:solidFill>
                  <a:schemeClr val="bg1"/>
                </a:solidFill>
              </a:rPr>
              <a:t>Battery is low/okay</a:t>
            </a:r>
            <a:endParaRPr lang="en-US" dirty="0">
              <a:solidFill>
                <a:schemeClr val="bg1"/>
              </a:solidFill>
            </a:endParaRPr>
          </a:p>
        </p:txBody>
      </p:sp>
      <p:pic>
        <p:nvPicPr>
          <p:cNvPr id="7" name="Picture 2" descr="https://cdn.securelist.com/files/2017/12/171215-jack-of-all-trade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000" y="408552"/>
            <a:ext cx="3244850" cy="580409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Группа 14"/>
          <p:cNvGrpSpPr/>
          <p:nvPr/>
        </p:nvGrpSpPr>
        <p:grpSpPr>
          <a:xfrm>
            <a:off x="4514850" y="3755196"/>
            <a:ext cx="7239000" cy="2457450"/>
            <a:chOff x="4514850" y="3755196"/>
            <a:chExt cx="7239000" cy="2457450"/>
          </a:xfrm>
        </p:grpSpPr>
        <p:pic>
          <p:nvPicPr>
            <p:cNvPr id="2" name="Рисунок 1"/>
            <p:cNvPicPr>
              <a:picLocks noChangeAspect="1"/>
            </p:cNvPicPr>
            <p:nvPr/>
          </p:nvPicPr>
          <p:blipFill>
            <a:blip r:embed="rId4"/>
            <a:stretch>
              <a:fillRect/>
            </a:stretch>
          </p:blipFill>
          <p:spPr>
            <a:xfrm>
              <a:off x="4514850" y="3755196"/>
              <a:ext cx="7239000" cy="2457450"/>
            </a:xfrm>
            <a:prstGeom prst="rect">
              <a:avLst/>
            </a:prstGeom>
          </p:spPr>
        </p:pic>
        <p:sp>
          <p:nvSpPr>
            <p:cNvPr id="14" name="Прямоугольник 13"/>
            <p:cNvSpPr/>
            <p:nvPr/>
          </p:nvSpPr>
          <p:spPr>
            <a:xfrm>
              <a:off x="6826102" y="4040372"/>
              <a:ext cx="733647" cy="180754"/>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3" name="Группа 12"/>
          <p:cNvGrpSpPr/>
          <p:nvPr/>
        </p:nvGrpSpPr>
        <p:grpSpPr>
          <a:xfrm>
            <a:off x="6019800" y="3450396"/>
            <a:ext cx="5734050" cy="2762250"/>
            <a:chOff x="6019800" y="3450396"/>
            <a:chExt cx="5734050" cy="2762250"/>
          </a:xfrm>
        </p:grpSpPr>
        <p:pic>
          <p:nvPicPr>
            <p:cNvPr id="9" name="Рисунок 8"/>
            <p:cNvPicPr>
              <a:picLocks noChangeAspect="1"/>
            </p:cNvPicPr>
            <p:nvPr/>
          </p:nvPicPr>
          <p:blipFill>
            <a:blip r:embed="rId5"/>
            <a:stretch>
              <a:fillRect/>
            </a:stretch>
          </p:blipFill>
          <p:spPr>
            <a:xfrm>
              <a:off x="6019800" y="3450396"/>
              <a:ext cx="5734050" cy="2762250"/>
            </a:xfrm>
            <a:prstGeom prst="rect">
              <a:avLst/>
            </a:prstGeom>
          </p:spPr>
        </p:pic>
        <p:sp>
          <p:nvSpPr>
            <p:cNvPr id="12" name="Прямоугольник 11"/>
            <p:cNvSpPr/>
            <p:nvPr/>
          </p:nvSpPr>
          <p:spPr>
            <a:xfrm>
              <a:off x="6581553" y="4593265"/>
              <a:ext cx="5092996" cy="1339702"/>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382897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25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5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25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25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25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25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25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25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45</a:t>
            </a:fld>
            <a:endParaRPr lang="ru-RU"/>
          </a:p>
        </p:txBody>
      </p:sp>
      <p:sp>
        <p:nvSpPr>
          <p:cNvPr id="8" name="Заголовок 7"/>
          <p:cNvSpPr>
            <a:spLocks noGrp="1"/>
          </p:cNvSpPr>
          <p:nvPr>
            <p:ph type="title"/>
          </p:nvPr>
        </p:nvSpPr>
        <p:spPr/>
        <p:txBody>
          <a:bodyPr/>
          <a:lstStyle/>
          <a:p>
            <a:r>
              <a:rPr lang="en-US" dirty="0" err="1" smtClean="0"/>
              <a:t>Loapi</a:t>
            </a:r>
            <a:r>
              <a:rPr lang="en-US" dirty="0" smtClean="0"/>
              <a:t>: Evasion</a:t>
            </a:r>
            <a:endParaRPr lang="ru-RU" dirty="0"/>
          </a:p>
        </p:txBody>
      </p:sp>
      <p:sp>
        <p:nvSpPr>
          <p:cNvPr id="2" name="TextBox 1"/>
          <p:cNvSpPr txBox="1"/>
          <p:nvPr/>
        </p:nvSpPr>
        <p:spPr>
          <a:xfrm>
            <a:off x="434976" y="1093489"/>
            <a:ext cx="11318874"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rPr>
              <a:t>Next, the Trojan either hides its icon </a:t>
            </a:r>
            <a:r>
              <a:rPr lang="en-US" dirty="0" smtClean="0">
                <a:solidFill>
                  <a:schemeClr val="bg1"/>
                </a:solidFill>
              </a:rPr>
              <a:t>in </a:t>
            </a:r>
            <a:r>
              <a:rPr lang="en-US" dirty="0">
                <a:solidFill>
                  <a:schemeClr val="bg1"/>
                </a:solidFill>
              </a:rPr>
              <a:t>the menu</a:t>
            </a:r>
          </a:p>
          <a:p>
            <a:pPr marL="285750" indent="-285750">
              <a:lnSpc>
                <a:spcPct val="150000"/>
              </a:lnSpc>
              <a:buFont typeface="Arial" panose="020B0604020202020204" pitchFamily="34" charset="0"/>
              <a:buChar char="•"/>
            </a:pPr>
            <a:r>
              <a:rPr lang="en-US" dirty="0">
                <a:solidFill>
                  <a:schemeClr val="bg1"/>
                </a:solidFill>
              </a:rPr>
              <a:t>Or simulates various antivirus </a:t>
            </a:r>
            <a:r>
              <a:rPr lang="en-US" dirty="0" smtClean="0">
                <a:solidFill>
                  <a:schemeClr val="bg1"/>
                </a:solidFill>
              </a:rPr>
              <a:t>activities</a:t>
            </a:r>
            <a:endParaRPr lang="en-US" dirty="0">
              <a:solidFill>
                <a:schemeClr val="bg1"/>
              </a:solidFill>
            </a:endParaRPr>
          </a:p>
          <a:p>
            <a:pPr marL="285750" indent="-285750">
              <a:lnSpc>
                <a:spcPct val="150000"/>
              </a:lnSpc>
              <a:buFont typeface="Arial" panose="020B0604020202020204" pitchFamily="34" charset="0"/>
              <a:buChar char="•"/>
            </a:pPr>
            <a:r>
              <a:rPr lang="en-US" dirty="0">
                <a:solidFill>
                  <a:schemeClr val="bg1"/>
                </a:solidFill>
              </a:rPr>
              <a:t>Depending on the type of application it masquerades as</a:t>
            </a:r>
          </a:p>
        </p:txBody>
      </p:sp>
      <p:pic>
        <p:nvPicPr>
          <p:cNvPr id="9" name="Picture 4" descr="https://cdn.securelist.com/files/2017/12/171215-jack-of-all-trades-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515" y="2605830"/>
            <a:ext cx="5935796" cy="3481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3465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46</a:t>
            </a:fld>
            <a:endParaRPr lang="ru-RU"/>
          </a:p>
        </p:txBody>
      </p:sp>
      <p:sp>
        <p:nvSpPr>
          <p:cNvPr id="8" name="Заголовок 7"/>
          <p:cNvSpPr>
            <a:spLocks noGrp="1"/>
          </p:cNvSpPr>
          <p:nvPr>
            <p:ph type="title"/>
          </p:nvPr>
        </p:nvSpPr>
        <p:spPr/>
        <p:txBody>
          <a:bodyPr/>
          <a:lstStyle/>
          <a:p>
            <a:r>
              <a:rPr lang="en-US" dirty="0" err="1" smtClean="0"/>
              <a:t>Loapi</a:t>
            </a:r>
            <a:r>
              <a:rPr lang="en-US" dirty="0" smtClean="0"/>
              <a:t>: Evasion</a:t>
            </a:r>
            <a:endParaRPr lang="ru-RU" dirty="0"/>
          </a:p>
        </p:txBody>
      </p:sp>
      <p:sp>
        <p:nvSpPr>
          <p:cNvPr id="2" name="TextBox 1"/>
          <p:cNvSpPr txBox="1"/>
          <p:nvPr/>
        </p:nvSpPr>
        <p:spPr>
          <a:xfrm>
            <a:off x="434976" y="1355260"/>
            <a:ext cx="7909200" cy="388189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smtClean="0">
                <a:solidFill>
                  <a:schemeClr val="bg1"/>
                </a:solidFill>
              </a:rPr>
              <a:t>Receives a </a:t>
            </a:r>
            <a:r>
              <a:rPr lang="en-US" dirty="0">
                <a:solidFill>
                  <a:schemeClr val="bg1"/>
                </a:solidFill>
              </a:rPr>
              <a:t>list of apps that pose a danger to </a:t>
            </a:r>
            <a:r>
              <a:rPr lang="en-US" dirty="0" smtClean="0">
                <a:solidFill>
                  <a:schemeClr val="bg1"/>
                </a:solidFill>
              </a:rPr>
              <a:t>it </a:t>
            </a:r>
            <a:r>
              <a:rPr lang="en-US" dirty="0">
                <a:solidFill>
                  <a:schemeClr val="bg1"/>
                </a:solidFill>
              </a:rPr>
              <a:t>from the C&amp;C server </a:t>
            </a:r>
          </a:p>
          <a:p>
            <a:pPr marL="285750" indent="-285750">
              <a:lnSpc>
                <a:spcPct val="200000"/>
              </a:lnSpc>
              <a:buFont typeface="Arial" panose="020B0604020202020204" pitchFamily="34" charset="0"/>
              <a:buChar char="•"/>
            </a:pPr>
            <a:r>
              <a:rPr lang="en-US" dirty="0" smtClean="0">
                <a:solidFill>
                  <a:schemeClr val="bg1"/>
                </a:solidFill>
              </a:rPr>
              <a:t>Monitors </a:t>
            </a:r>
            <a:r>
              <a:rPr lang="en-US" dirty="0">
                <a:solidFill>
                  <a:schemeClr val="bg1"/>
                </a:solidFill>
              </a:rPr>
              <a:t>the installation and launch of those </a:t>
            </a:r>
            <a:r>
              <a:rPr lang="en-US" dirty="0" smtClean="0">
                <a:solidFill>
                  <a:schemeClr val="bg1"/>
                </a:solidFill>
              </a:rPr>
              <a:t>apps</a:t>
            </a:r>
            <a:endParaRPr lang="en-US" dirty="0">
              <a:solidFill>
                <a:schemeClr val="bg1"/>
              </a:solidFill>
            </a:endParaRPr>
          </a:p>
          <a:p>
            <a:pPr marL="285750" indent="-285750">
              <a:lnSpc>
                <a:spcPct val="200000"/>
              </a:lnSpc>
              <a:buFont typeface="Arial" panose="020B0604020202020204" pitchFamily="34" charset="0"/>
              <a:buChar char="•"/>
            </a:pPr>
            <a:r>
              <a:rPr lang="en-US" dirty="0">
                <a:solidFill>
                  <a:schemeClr val="bg1"/>
                </a:solidFill>
              </a:rPr>
              <a:t>If one of the apps is installed or launched, </a:t>
            </a:r>
            <a:r>
              <a:rPr lang="en-US" dirty="0" smtClean="0">
                <a:solidFill>
                  <a:schemeClr val="bg1"/>
                </a:solidFill>
              </a:rPr>
              <a:t>it shows </a:t>
            </a:r>
            <a:r>
              <a:rPr lang="en-US" dirty="0">
                <a:solidFill>
                  <a:schemeClr val="bg1"/>
                </a:solidFill>
              </a:rPr>
              <a:t>a fake message claiming it has detected some malware</a:t>
            </a:r>
          </a:p>
          <a:p>
            <a:pPr marL="285750" indent="-285750">
              <a:lnSpc>
                <a:spcPct val="200000"/>
              </a:lnSpc>
              <a:buFont typeface="Arial" panose="020B0604020202020204" pitchFamily="34" charset="0"/>
              <a:buChar char="•"/>
            </a:pPr>
            <a:r>
              <a:rPr lang="en-US" dirty="0">
                <a:solidFill>
                  <a:schemeClr val="bg1"/>
                </a:solidFill>
              </a:rPr>
              <a:t>And, of course, prompts the user to delete it</a:t>
            </a:r>
          </a:p>
          <a:p>
            <a:pPr marL="285750" indent="-285750">
              <a:lnSpc>
                <a:spcPct val="200000"/>
              </a:lnSpc>
              <a:buFont typeface="Arial" panose="020B0604020202020204" pitchFamily="34" charset="0"/>
              <a:buChar char="•"/>
            </a:pPr>
            <a:r>
              <a:rPr lang="en-US" dirty="0">
                <a:solidFill>
                  <a:schemeClr val="bg1"/>
                </a:solidFill>
              </a:rPr>
              <a:t>BTW, this message is shown in a loop</a:t>
            </a:r>
          </a:p>
          <a:p>
            <a:pPr marL="285750" indent="-285750">
              <a:lnSpc>
                <a:spcPct val="200000"/>
              </a:lnSpc>
              <a:buFont typeface="Arial" panose="020B0604020202020204" pitchFamily="34" charset="0"/>
              <a:buChar char="•"/>
            </a:pPr>
            <a:r>
              <a:rPr lang="en-US" dirty="0">
                <a:solidFill>
                  <a:schemeClr val="bg1"/>
                </a:solidFill>
              </a:rPr>
              <a:t>U</a:t>
            </a:r>
            <a:r>
              <a:rPr lang="en-US" dirty="0" smtClean="0">
                <a:solidFill>
                  <a:schemeClr val="bg1"/>
                </a:solidFill>
              </a:rPr>
              <a:t>ntil </a:t>
            </a:r>
            <a:r>
              <a:rPr lang="en-US" dirty="0">
                <a:solidFill>
                  <a:schemeClr val="bg1"/>
                </a:solidFill>
              </a:rPr>
              <a:t>the user finally agrees and deletes the application </a:t>
            </a:r>
            <a:r>
              <a:rPr lang="en-US" altLang="ja-JP" dirty="0">
                <a:solidFill>
                  <a:schemeClr val="bg1"/>
                </a:solidFill>
              </a:rPr>
              <a:t>¯ \ _ (</a:t>
            </a:r>
            <a:r>
              <a:rPr lang="ja-JP" altLang="en-US" dirty="0">
                <a:solidFill>
                  <a:schemeClr val="bg1"/>
                </a:solidFill>
              </a:rPr>
              <a:t>ツ</a:t>
            </a:r>
            <a:r>
              <a:rPr lang="en-US" altLang="ja-JP" dirty="0">
                <a:solidFill>
                  <a:schemeClr val="bg1"/>
                </a:solidFill>
              </a:rPr>
              <a:t>) _ / </a:t>
            </a:r>
            <a:r>
              <a:rPr lang="en-US" altLang="ja-JP" dirty="0" smtClean="0">
                <a:solidFill>
                  <a:schemeClr val="bg1"/>
                </a:solidFill>
              </a:rPr>
              <a:t>¯</a:t>
            </a:r>
            <a:endParaRPr lang="en-US" dirty="0">
              <a:solidFill>
                <a:schemeClr val="bg1"/>
              </a:solidFill>
            </a:endParaRPr>
          </a:p>
        </p:txBody>
      </p:sp>
      <p:pic>
        <p:nvPicPr>
          <p:cNvPr id="7" name="Picture 2" descr="https://cdn.securelist.com/files/2017/12/171215-jack-of-all-trades-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4176" y="279959"/>
            <a:ext cx="3409674" cy="603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8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25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250"/>
                                        <p:tgtEl>
                                          <p:spTgt spid="2">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25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25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25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47</a:t>
            </a:fld>
            <a:endParaRPr lang="ru-RU"/>
          </a:p>
        </p:txBody>
      </p:sp>
      <p:sp>
        <p:nvSpPr>
          <p:cNvPr id="8" name="Заголовок 7"/>
          <p:cNvSpPr>
            <a:spLocks noGrp="1"/>
          </p:cNvSpPr>
          <p:nvPr>
            <p:ph type="title"/>
          </p:nvPr>
        </p:nvSpPr>
        <p:spPr/>
        <p:txBody>
          <a:bodyPr/>
          <a:lstStyle/>
          <a:p>
            <a:r>
              <a:rPr lang="en-US" dirty="0" err="1" smtClean="0"/>
              <a:t>Loapi</a:t>
            </a:r>
            <a:r>
              <a:rPr lang="en-US" dirty="0" smtClean="0"/>
              <a:t>: Evasion</a:t>
            </a:r>
            <a:endParaRPr lang="ru-RU" dirty="0"/>
          </a:p>
        </p:txBody>
      </p:sp>
      <p:pic>
        <p:nvPicPr>
          <p:cNvPr id="3" name="Рисунок 2"/>
          <p:cNvPicPr>
            <a:picLocks noChangeAspect="1"/>
          </p:cNvPicPr>
          <p:nvPr/>
        </p:nvPicPr>
        <p:blipFill>
          <a:blip r:embed="rId3"/>
          <a:stretch>
            <a:fillRect/>
          </a:stretch>
        </p:blipFill>
        <p:spPr>
          <a:xfrm>
            <a:off x="3165475" y="2439758"/>
            <a:ext cx="5857875" cy="3105150"/>
          </a:xfrm>
          <a:prstGeom prst="rect">
            <a:avLst/>
          </a:prstGeom>
        </p:spPr>
      </p:pic>
      <p:sp>
        <p:nvSpPr>
          <p:cNvPr id="4" name="TextBox 3"/>
          <p:cNvSpPr txBox="1"/>
          <p:nvPr/>
        </p:nvSpPr>
        <p:spPr>
          <a:xfrm>
            <a:off x="434975" y="1302874"/>
            <a:ext cx="11318874" cy="369332"/>
          </a:xfrm>
          <a:prstGeom prst="rect">
            <a:avLst/>
          </a:prstGeom>
          <a:noFill/>
        </p:spPr>
        <p:txBody>
          <a:bodyPr wrap="square" rtlCol="0">
            <a:spAutoFit/>
          </a:bodyPr>
          <a:lstStyle/>
          <a:p>
            <a:r>
              <a:rPr lang="en-US" dirty="0" smtClean="0">
                <a:solidFill>
                  <a:schemeClr val="bg1"/>
                </a:solidFill>
              </a:rPr>
              <a:t>It </a:t>
            </a:r>
            <a:r>
              <a:rPr lang="en-US" dirty="0" err="1" smtClean="0">
                <a:solidFill>
                  <a:schemeClr val="bg1"/>
                </a:solidFill>
              </a:rPr>
              <a:t>does’t</a:t>
            </a:r>
            <a:r>
              <a:rPr lang="en-US" dirty="0" smtClean="0">
                <a:solidFill>
                  <a:schemeClr val="bg1"/>
                </a:solidFill>
              </a:rPr>
              <a:t> like Android emulators and sandboxes</a:t>
            </a:r>
            <a:endParaRPr lang="ru-RU" dirty="0">
              <a:solidFill>
                <a:schemeClr val="bg1"/>
              </a:solidFill>
            </a:endParaRPr>
          </a:p>
        </p:txBody>
      </p:sp>
    </p:spTree>
    <p:extLst>
      <p:ext uri="{BB962C8B-B14F-4D97-AF65-F5344CB8AC3E}">
        <p14:creationId xmlns:p14="http://schemas.microsoft.com/office/powerpoint/2010/main" val="24030238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48</a:t>
            </a:fld>
            <a:endParaRPr lang="ru-RU"/>
          </a:p>
        </p:txBody>
      </p:sp>
      <p:sp>
        <p:nvSpPr>
          <p:cNvPr id="8" name="Заголовок 7"/>
          <p:cNvSpPr>
            <a:spLocks noGrp="1"/>
          </p:cNvSpPr>
          <p:nvPr>
            <p:ph type="title"/>
          </p:nvPr>
        </p:nvSpPr>
        <p:spPr/>
        <p:txBody>
          <a:bodyPr/>
          <a:lstStyle/>
          <a:p>
            <a:r>
              <a:rPr lang="en-US" dirty="0" err="1" smtClean="0"/>
              <a:t>Loapi</a:t>
            </a:r>
            <a:r>
              <a:rPr lang="en-US" dirty="0" smtClean="0"/>
              <a:t>: Mining</a:t>
            </a:r>
            <a:endParaRPr lang="ru-RU" dirty="0"/>
          </a:p>
        </p:txBody>
      </p:sp>
      <p:sp>
        <p:nvSpPr>
          <p:cNvPr id="3" name="TextBox 2"/>
          <p:cNvSpPr txBox="1"/>
          <p:nvPr/>
        </p:nvSpPr>
        <p:spPr>
          <a:xfrm>
            <a:off x="434976" y="1123747"/>
            <a:ext cx="11243487" cy="29546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solidFill>
                  <a:schemeClr val="bg1"/>
                </a:solidFill>
              </a:rPr>
              <a:t>It </a:t>
            </a:r>
            <a:r>
              <a:rPr lang="en-US" dirty="0">
                <a:solidFill>
                  <a:schemeClr val="bg1"/>
                </a:solidFill>
              </a:rPr>
              <a:t>uses the Android version of </a:t>
            </a:r>
            <a:r>
              <a:rPr lang="en-US" dirty="0" err="1">
                <a:solidFill>
                  <a:schemeClr val="bg1"/>
                </a:solidFill>
              </a:rPr>
              <a:t>c</a:t>
            </a:r>
            <a:r>
              <a:rPr lang="en-US" dirty="0" err="1" smtClean="0">
                <a:solidFill>
                  <a:schemeClr val="bg1"/>
                </a:solidFill>
              </a:rPr>
              <a:t>puminer</a:t>
            </a:r>
            <a:r>
              <a:rPr lang="en-US" dirty="0" smtClean="0">
                <a:solidFill>
                  <a:schemeClr val="bg1"/>
                </a:solidFill>
              </a:rPr>
              <a:t> to mine </a:t>
            </a:r>
            <a:r>
              <a:rPr lang="en-US" dirty="0" err="1" smtClean="0">
                <a:solidFill>
                  <a:schemeClr val="bg1"/>
                </a:solidFill>
              </a:rPr>
              <a:t>Monero</a:t>
            </a:r>
            <a:r>
              <a:rPr lang="en-US" dirty="0" smtClean="0">
                <a:solidFill>
                  <a:schemeClr val="bg1"/>
                </a:solidFill>
              </a:rPr>
              <a:t> </a:t>
            </a:r>
            <a:r>
              <a:rPr lang="en-US" dirty="0">
                <a:solidFill>
                  <a:schemeClr val="bg1"/>
                </a:solidFill>
              </a:rPr>
              <a:t>(XMR) </a:t>
            </a:r>
            <a:endParaRPr lang="en-US" dirty="0" smtClean="0">
              <a:solidFill>
                <a:schemeClr val="bg1"/>
              </a:solidFill>
            </a:endParaRPr>
          </a:p>
          <a:p>
            <a:pPr marL="285750" indent="-285750">
              <a:lnSpc>
                <a:spcPct val="150000"/>
              </a:lnSpc>
              <a:buFont typeface="Arial" panose="020B0604020202020204" pitchFamily="34" charset="0"/>
              <a:buChar char="•"/>
            </a:pPr>
            <a:r>
              <a:rPr lang="en-US" dirty="0" smtClean="0">
                <a:solidFill>
                  <a:schemeClr val="bg1"/>
                </a:solidFill>
              </a:rPr>
              <a:t>Starts miner with the following arguments:</a:t>
            </a:r>
          </a:p>
          <a:p>
            <a:pPr marL="742950" lvl="1" indent="-285750">
              <a:lnSpc>
                <a:spcPct val="150000"/>
              </a:lnSpc>
              <a:buFont typeface="Arial" panose="020B0604020202020204" pitchFamily="34" charset="0"/>
              <a:buChar char="•"/>
            </a:pPr>
            <a:r>
              <a:rPr lang="en-US" sz="1400" dirty="0" smtClean="0">
                <a:solidFill>
                  <a:schemeClr val="bg1"/>
                </a:solidFill>
              </a:rPr>
              <a:t>Mining pool: “xmr.pool.minergate.com:45560</a:t>
            </a:r>
            <a:r>
              <a:rPr lang="en-US" sz="1400" dirty="0">
                <a:solidFill>
                  <a:schemeClr val="bg1"/>
                </a:solidFill>
              </a:rPr>
              <a:t>”</a:t>
            </a:r>
          </a:p>
          <a:p>
            <a:pPr marL="742950" lvl="1" indent="-285750">
              <a:lnSpc>
                <a:spcPct val="150000"/>
              </a:lnSpc>
              <a:buFont typeface="Arial" panose="020B0604020202020204" pitchFamily="34" charset="0"/>
              <a:buChar char="•"/>
            </a:pPr>
            <a:r>
              <a:rPr lang="en-US" sz="1400" dirty="0">
                <a:solidFill>
                  <a:schemeClr val="bg1"/>
                </a:solidFill>
              </a:rPr>
              <a:t>Username, randomly selected from the list: “lukasjeromemi@gmail.com”, “jjopajopaa@gmail.com”, “grishaobskyy@mail.ru”, “kimzheng@yandex.ru”, “hirt.brown@gmx.de”, “swiftjobs@rambler.ru”, “highboot1@mail333.com”, “jahram.abdi@yandex.com”, “goodearglen@inbox.ru”, girlfool@bk.ru</a:t>
            </a:r>
          </a:p>
          <a:p>
            <a:pPr marL="742950" lvl="1" indent="-285750">
              <a:lnSpc>
                <a:spcPct val="150000"/>
              </a:lnSpc>
              <a:buFont typeface="Arial" panose="020B0604020202020204" pitchFamily="34" charset="0"/>
              <a:buChar char="•"/>
            </a:pPr>
            <a:r>
              <a:rPr lang="en-US" sz="1400" dirty="0">
                <a:solidFill>
                  <a:schemeClr val="bg1"/>
                </a:solidFill>
              </a:rPr>
              <a:t>Password, constant value: “</a:t>
            </a:r>
            <a:r>
              <a:rPr lang="en-US" sz="1400" dirty="0" err="1">
                <a:solidFill>
                  <a:schemeClr val="bg1"/>
                </a:solidFill>
              </a:rPr>
              <a:t>qwe</a:t>
            </a:r>
            <a:r>
              <a:rPr lang="en-US" sz="1400" dirty="0">
                <a:solidFill>
                  <a:schemeClr val="bg1"/>
                </a:solidFill>
              </a:rPr>
              <a:t>”</a:t>
            </a:r>
          </a:p>
          <a:p>
            <a:pPr>
              <a:lnSpc>
                <a:spcPct val="150000"/>
              </a:lnSpc>
            </a:pPr>
            <a:endParaRPr lang="en-US" dirty="0">
              <a:solidFill>
                <a:schemeClr val="bg1"/>
              </a:solidFill>
            </a:endParaRPr>
          </a:p>
        </p:txBody>
      </p:sp>
      <p:pic>
        <p:nvPicPr>
          <p:cNvPr id="10242" name="Picture 2" descr="https://media.kasperskycontenthub.com/wp-content/uploads/sites/43/2017/12/07164605/171215-jack-of-all-trades-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341" y="3751758"/>
            <a:ext cx="7255318" cy="256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6967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49</a:t>
            </a:fld>
            <a:endParaRPr lang="ru-RU"/>
          </a:p>
        </p:txBody>
      </p:sp>
      <p:sp>
        <p:nvSpPr>
          <p:cNvPr id="8" name="Заголовок 7"/>
          <p:cNvSpPr>
            <a:spLocks noGrp="1"/>
          </p:cNvSpPr>
          <p:nvPr>
            <p:ph type="title"/>
          </p:nvPr>
        </p:nvSpPr>
        <p:spPr/>
        <p:txBody>
          <a:bodyPr/>
          <a:lstStyle/>
          <a:p>
            <a:r>
              <a:rPr lang="en-US" dirty="0" err="1" smtClean="0"/>
              <a:t>Loapi</a:t>
            </a:r>
            <a:r>
              <a:rPr lang="en-US" dirty="0" smtClean="0"/>
              <a:t>: Mining</a:t>
            </a:r>
            <a:endParaRPr lang="ru-RU" dirty="0"/>
          </a:p>
        </p:txBody>
      </p:sp>
      <p:grpSp>
        <p:nvGrpSpPr>
          <p:cNvPr id="5" name="Группа 4"/>
          <p:cNvGrpSpPr/>
          <p:nvPr/>
        </p:nvGrpSpPr>
        <p:grpSpPr>
          <a:xfrm>
            <a:off x="0" y="948401"/>
            <a:ext cx="8847617" cy="5825591"/>
            <a:chOff x="1670603" y="734730"/>
            <a:chExt cx="8847617" cy="5825591"/>
          </a:xfrm>
        </p:grpSpPr>
        <p:pic>
          <p:nvPicPr>
            <p:cNvPr id="9" name="Picture 6" descr="https://cdn.securelist.com/files/2017/12/171215-jack-of-all-trades-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603" y="734730"/>
              <a:ext cx="8847617" cy="5825591"/>
            </a:xfrm>
            <a:prstGeom prst="rect">
              <a:avLst/>
            </a:prstGeom>
            <a:noFill/>
            <a:extLst>
              <a:ext uri="{909E8E84-426E-40DD-AFC4-6F175D3DCCD1}">
                <a14:hiddenFill xmlns:a14="http://schemas.microsoft.com/office/drawing/2010/main">
                  <a:solidFill>
                    <a:srgbClr val="FFFFFF"/>
                  </a:solidFill>
                </a14:hiddenFill>
              </a:ext>
            </a:extLst>
          </p:spPr>
        </p:pic>
        <p:sp>
          <p:nvSpPr>
            <p:cNvPr id="2" name="Овал 1"/>
            <p:cNvSpPr/>
            <p:nvPr/>
          </p:nvSpPr>
          <p:spPr>
            <a:xfrm rot="20881902">
              <a:off x="2693538" y="3208374"/>
              <a:ext cx="2501815" cy="531628"/>
            </a:xfrm>
            <a:prstGeom prst="ellipse">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Овал 3"/>
            <p:cNvSpPr/>
            <p:nvPr/>
          </p:nvSpPr>
          <p:spPr>
            <a:xfrm>
              <a:off x="6496493" y="3774558"/>
              <a:ext cx="2371060" cy="372140"/>
            </a:xfrm>
            <a:prstGeom prst="ellipse">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0246" name="Picture 6" descr="ÐÐ°ÑÑÐ¸Ð½ÐºÐ¸ Ð¿Ð¾ Ð·Ð°Ð¿ÑÐ¾ÑÑ shit happens cat meme"/>
          <p:cNvPicPr>
            <a:picLocks noChangeAspect="1" noChangeArrowheads="1"/>
          </p:cNvPicPr>
          <p:nvPr/>
        </p:nvPicPr>
        <p:blipFill rotWithShape="1">
          <a:blip r:embed="rId4">
            <a:extLst>
              <a:ext uri="{28A0092B-C50C-407E-A947-70E740481C1C}">
                <a14:useLocalDpi xmlns:a14="http://schemas.microsoft.com/office/drawing/2010/main" val="0"/>
              </a:ext>
            </a:extLst>
          </a:blip>
          <a:srcRect l="7123" t="981" r="7322" b="2233"/>
          <a:stretch/>
        </p:blipFill>
        <p:spPr bwMode="auto">
          <a:xfrm>
            <a:off x="8408757" y="1123747"/>
            <a:ext cx="3660796" cy="547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6939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5</a:t>
            </a:fld>
            <a:endParaRPr lang="ru-RU"/>
          </a:p>
        </p:txBody>
      </p:sp>
      <p:sp>
        <p:nvSpPr>
          <p:cNvPr id="8" name="Заголовок 7"/>
          <p:cNvSpPr>
            <a:spLocks noGrp="1"/>
          </p:cNvSpPr>
          <p:nvPr>
            <p:ph type="title"/>
          </p:nvPr>
        </p:nvSpPr>
        <p:spPr/>
        <p:txBody>
          <a:bodyPr/>
          <a:lstStyle/>
          <a:p>
            <a:r>
              <a:rPr lang="en-US" dirty="0" smtClean="0"/>
              <a:t>Step 0: </a:t>
            </a:r>
            <a:r>
              <a:rPr lang="en-US" dirty="0" err="1" smtClean="0"/>
              <a:t>Blockchain</a:t>
            </a:r>
            <a:endParaRPr lang="ru-RU" dirty="0"/>
          </a:p>
        </p:txBody>
      </p:sp>
      <p:sp>
        <p:nvSpPr>
          <p:cNvPr id="9" name="Текст 8"/>
          <p:cNvSpPr>
            <a:spLocks noGrp="1"/>
          </p:cNvSpPr>
          <p:nvPr>
            <p:ph type="body" sz="quarter" idx="39"/>
          </p:nvPr>
        </p:nvSpPr>
        <p:spPr>
          <a:xfrm>
            <a:off x="434975" y="1323414"/>
            <a:ext cx="11318875" cy="4989045"/>
          </a:xfrm>
        </p:spPr>
        <p:txBody>
          <a:bodyPr/>
          <a:lstStyle/>
          <a:p>
            <a:endParaRPr lang="en-US" sz="1800" dirty="0" smtClean="0"/>
          </a:p>
          <a:p>
            <a:pPr marL="0" indent="0">
              <a:buNone/>
            </a:pPr>
            <a:endParaRPr lang="en-US" sz="1800" dirty="0" smtClean="0"/>
          </a:p>
          <a:p>
            <a:pPr marL="0" indent="0">
              <a:buNone/>
            </a:pPr>
            <a:endParaRPr lang="ru-RU" sz="1800" dirty="0"/>
          </a:p>
        </p:txBody>
      </p:sp>
      <p:graphicFrame>
        <p:nvGraphicFramePr>
          <p:cNvPr id="3" name="Схема 2"/>
          <p:cNvGraphicFramePr/>
          <p:nvPr>
            <p:extLst>
              <p:ext uri="{D42A27DB-BD31-4B8C-83A1-F6EECF244321}">
                <p14:modId xmlns:p14="http://schemas.microsoft.com/office/powerpoint/2010/main" val="439200462"/>
              </p:ext>
            </p:extLst>
          </p:nvPr>
        </p:nvGraphicFramePr>
        <p:xfrm>
          <a:off x="434974" y="719666"/>
          <a:ext cx="11318876" cy="54334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4" name="Прямая соединительная линия 33"/>
          <p:cNvCxnSpPr/>
          <p:nvPr/>
        </p:nvCxnSpPr>
        <p:spPr>
          <a:xfrm flipH="1">
            <a:off x="434974" y="3419475"/>
            <a:ext cx="2984501" cy="190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35"/>
          <p:cNvCxnSpPr/>
          <p:nvPr/>
        </p:nvCxnSpPr>
        <p:spPr>
          <a:xfrm flipH="1">
            <a:off x="4602161" y="3409950"/>
            <a:ext cx="2984501" cy="190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36"/>
          <p:cNvCxnSpPr/>
          <p:nvPr/>
        </p:nvCxnSpPr>
        <p:spPr>
          <a:xfrm flipH="1">
            <a:off x="8769349" y="3390900"/>
            <a:ext cx="2984501" cy="190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2364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434975" y="2931941"/>
            <a:ext cx="5790337" cy="497059"/>
          </a:xfrm>
        </p:spPr>
        <p:txBody>
          <a:bodyPr/>
          <a:lstStyle/>
          <a:p>
            <a:r>
              <a:rPr lang="en-US" dirty="0" smtClean="0"/>
              <a:t>ITW Cases: </a:t>
            </a:r>
            <a:r>
              <a:rPr lang="en-US" dirty="0" err="1" smtClean="0"/>
              <a:t>MacOS</a:t>
            </a:r>
            <a:endParaRPr lang="ru-RU" dirty="0"/>
          </a:p>
        </p:txBody>
      </p:sp>
    </p:spTree>
    <p:extLst>
      <p:ext uri="{BB962C8B-B14F-4D97-AF65-F5344CB8AC3E}">
        <p14:creationId xmlns:p14="http://schemas.microsoft.com/office/powerpoint/2010/main" val="3760753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51</a:t>
            </a:fld>
            <a:endParaRPr lang="ru-RU"/>
          </a:p>
        </p:txBody>
      </p:sp>
      <p:sp>
        <p:nvSpPr>
          <p:cNvPr id="8" name="Заголовок 7"/>
          <p:cNvSpPr>
            <a:spLocks noGrp="1"/>
          </p:cNvSpPr>
          <p:nvPr>
            <p:ph type="title"/>
          </p:nvPr>
        </p:nvSpPr>
        <p:spPr/>
        <p:txBody>
          <a:bodyPr/>
          <a:lstStyle/>
          <a:p>
            <a:r>
              <a:rPr lang="en-GB" b="0" dirty="0" err="1" smtClean="0"/>
              <a:t>Pwnet</a:t>
            </a:r>
            <a:r>
              <a:rPr lang="en-GB" b="0" dirty="0" smtClean="0"/>
              <a:t>: Distribution</a:t>
            </a:r>
            <a:endParaRPr lang="ru-RU" dirty="0"/>
          </a:p>
        </p:txBody>
      </p:sp>
      <p:sp>
        <p:nvSpPr>
          <p:cNvPr id="4" name="TextBox 3"/>
          <p:cNvSpPr txBox="1"/>
          <p:nvPr/>
        </p:nvSpPr>
        <p:spPr>
          <a:xfrm>
            <a:off x="434975" y="1302874"/>
            <a:ext cx="11318874"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smtClean="0">
                <a:solidFill>
                  <a:schemeClr val="accent4"/>
                </a:solidFill>
              </a:rPr>
              <a:t>Discovered in August 2017</a:t>
            </a:r>
          </a:p>
          <a:p>
            <a:pPr marL="285750" indent="-285750">
              <a:lnSpc>
                <a:spcPct val="150000"/>
              </a:lnSpc>
              <a:buFont typeface="Arial" panose="020B0604020202020204" pitchFamily="34" charset="0"/>
              <a:buChar char="•"/>
            </a:pPr>
            <a:r>
              <a:rPr lang="en-GB" dirty="0" smtClean="0">
                <a:solidFill>
                  <a:schemeClr val="accent4"/>
                </a:solidFill>
              </a:rPr>
              <a:t>Distributed as Counter-Strike</a:t>
            </a:r>
            <a:r>
              <a:rPr lang="en-GB" dirty="0">
                <a:solidFill>
                  <a:schemeClr val="accent4"/>
                </a:solidFill>
              </a:rPr>
              <a:t>: Global </a:t>
            </a:r>
            <a:r>
              <a:rPr lang="en-GB" dirty="0" smtClean="0">
                <a:solidFill>
                  <a:schemeClr val="accent4"/>
                </a:solidFill>
              </a:rPr>
              <a:t>Offensive</a:t>
            </a:r>
            <a:r>
              <a:rPr lang="en-GB" dirty="0" smtClean="0"/>
              <a:t> </a:t>
            </a:r>
            <a:r>
              <a:rPr lang="en-US" dirty="0" smtClean="0">
                <a:solidFill>
                  <a:schemeClr val="bg1"/>
                </a:solidFill>
              </a:rPr>
              <a:t>hack from </a:t>
            </a:r>
            <a:r>
              <a:rPr lang="en-US" dirty="0" err="1">
                <a:solidFill>
                  <a:schemeClr val="bg1"/>
                </a:solidFill>
              </a:rPr>
              <a:t>vlone</a:t>
            </a:r>
            <a:r>
              <a:rPr lang="en-US" dirty="0">
                <a:solidFill>
                  <a:schemeClr val="bg1"/>
                </a:solidFill>
              </a:rPr>
              <a:t>[.]cc</a:t>
            </a:r>
          </a:p>
          <a:p>
            <a:pPr marL="285750" indent="-285750">
              <a:lnSpc>
                <a:spcPct val="150000"/>
              </a:lnSpc>
              <a:buFont typeface="Arial" panose="020B0604020202020204" pitchFamily="34" charset="0"/>
              <a:buChar char="•"/>
            </a:pPr>
            <a:endParaRPr lang="en-US" dirty="0" smtClean="0">
              <a:solidFill>
                <a:schemeClr val="bg1"/>
              </a:solidFill>
            </a:endParaRPr>
          </a:p>
          <a:p>
            <a:pPr>
              <a:lnSpc>
                <a:spcPct val="150000"/>
              </a:lnSpc>
            </a:pPr>
            <a:endParaRPr lang="ru-RU" dirty="0">
              <a:solidFill>
                <a:schemeClr val="bg1"/>
              </a:solidFill>
            </a:endParaRPr>
          </a:p>
        </p:txBody>
      </p:sp>
      <p:pic>
        <p:nvPicPr>
          <p:cNvPr id="25602" name="Picture 2" descr="ÐÐ°ÑÑÐ¸Ð½ÐºÐ¸ Ð¿Ð¾ Ð·Ð°Ð¿ÑÐ¾ÑÑ vlone.cc"/>
          <p:cNvPicPr>
            <a:picLocks noChangeAspect="1" noChangeArrowheads="1"/>
          </p:cNvPicPr>
          <p:nvPr/>
        </p:nvPicPr>
        <p:blipFill rotWithShape="1">
          <a:blip r:embed="rId3">
            <a:extLst>
              <a:ext uri="{28A0092B-C50C-407E-A947-70E740481C1C}">
                <a14:useLocalDpi xmlns:a14="http://schemas.microsoft.com/office/drawing/2010/main" val="0"/>
              </a:ext>
            </a:extLst>
          </a:blip>
          <a:srcRect l="5102" r="5360"/>
          <a:stretch/>
        </p:blipFill>
        <p:spPr bwMode="auto">
          <a:xfrm>
            <a:off x="3074765" y="2518421"/>
            <a:ext cx="6039294" cy="379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1314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52</a:t>
            </a:fld>
            <a:endParaRPr lang="ru-RU"/>
          </a:p>
        </p:txBody>
      </p:sp>
      <p:sp>
        <p:nvSpPr>
          <p:cNvPr id="8" name="Заголовок 7"/>
          <p:cNvSpPr>
            <a:spLocks noGrp="1"/>
          </p:cNvSpPr>
          <p:nvPr>
            <p:ph type="title"/>
          </p:nvPr>
        </p:nvSpPr>
        <p:spPr/>
        <p:txBody>
          <a:bodyPr/>
          <a:lstStyle/>
          <a:p>
            <a:r>
              <a:rPr lang="en-GB" b="0" dirty="0" err="1" smtClean="0"/>
              <a:t>Pwnet</a:t>
            </a:r>
            <a:r>
              <a:rPr lang="en-GB" b="0" dirty="0" smtClean="0"/>
              <a:t>: </a:t>
            </a:r>
            <a:r>
              <a:rPr lang="en-US" b="0" dirty="0" smtClean="0"/>
              <a:t>Persistence</a:t>
            </a:r>
            <a:endParaRPr lang="ru-RU" dirty="0"/>
          </a:p>
        </p:txBody>
      </p:sp>
      <p:sp>
        <p:nvSpPr>
          <p:cNvPr id="4" name="TextBox 3"/>
          <p:cNvSpPr txBox="1"/>
          <p:nvPr/>
        </p:nvSpPr>
        <p:spPr>
          <a:xfrm>
            <a:off x="434975" y="1302874"/>
            <a:ext cx="11318874"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solidFill>
                  <a:schemeClr val="bg1"/>
                </a:solidFill>
              </a:rPr>
              <a:t>The installer puts a watchdog’s </a:t>
            </a:r>
            <a:r>
              <a:rPr lang="en-US" dirty="0" err="1" smtClean="0">
                <a:solidFill>
                  <a:schemeClr val="bg1"/>
                </a:solidFill>
              </a:rPr>
              <a:t>plist</a:t>
            </a:r>
            <a:r>
              <a:rPr lang="en-US" dirty="0" smtClean="0">
                <a:solidFill>
                  <a:schemeClr val="bg1"/>
                </a:solidFill>
              </a:rPr>
              <a:t> into </a:t>
            </a:r>
            <a:r>
              <a:rPr lang="en-GB" dirty="0" smtClean="0">
                <a:solidFill>
                  <a:schemeClr val="accent4"/>
                </a:solidFill>
              </a:rPr>
              <a:t>/</a:t>
            </a:r>
            <a:r>
              <a:rPr lang="en-GB" dirty="0">
                <a:solidFill>
                  <a:schemeClr val="accent4"/>
                </a:solidFill>
              </a:rPr>
              <a:t>Library/</a:t>
            </a:r>
            <a:r>
              <a:rPr lang="en-GB" dirty="0" err="1">
                <a:solidFill>
                  <a:schemeClr val="accent4"/>
                </a:solidFill>
              </a:rPr>
              <a:t>LaunchDaemons</a:t>
            </a:r>
            <a:r>
              <a:rPr lang="en-GB" dirty="0" smtClean="0">
                <a:solidFill>
                  <a:schemeClr val="accent4"/>
                </a:solidFill>
              </a:rPr>
              <a:t>/ and registers it with </a:t>
            </a:r>
            <a:r>
              <a:rPr lang="en-GB" dirty="0" err="1" smtClean="0">
                <a:solidFill>
                  <a:schemeClr val="accent4"/>
                </a:solidFill>
              </a:rPr>
              <a:t>launchctl</a:t>
            </a:r>
            <a:endParaRPr lang="en-GB" dirty="0" smtClean="0">
              <a:solidFill>
                <a:schemeClr val="accent4"/>
              </a:solidFill>
            </a:endParaRPr>
          </a:p>
          <a:p>
            <a:pPr marL="285750" indent="-285750">
              <a:lnSpc>
                <a:spcPct val="150000"/>
              </a:lnSpc>
              <a:buFont typeface="Arial" panose="020B0604020202020204" pitchFamily="34" charset="0"/>
              <a:buChar char="•"/>
            </a:pPr>
            <a:r>
              <a:rPr lang="en-GB" dirty="0" smtClean="0">
                <a:solidFill>
                  <a:schemeClr val="accent4"/>
                </a:solidFill>
              </a:rPr>
              <a:t>The watchdog runs the backdoor every hour</a:t>
            </a:r>
          </a:p>
          <a:p>
            <a:pPr marL="285750" indent="-285750">
              <a:lnSpc>
                <a:spcPct val="150000"/>
              </a:lnSpc>
              <a:buFont typeface="Arial" panose="020B0604020202020204" pitchFamily="34" charset="0"/>
              <a:buChar char="•"/>
            </a:pPr>
            <a:r>
              <a:rPr lang="en-GB" dirty="0" smtClean="0">
                <a:solidFill>
                  <a:schemeClr val="accent4"/>
                </a:solidFill>
              </a:rPr>
              <a:t>The backdoor communicates with its </a:t>
            </a:r>
            <a:r>
              <a:rPr lang="en-GB" dirty="0" err="1" smtClean="0">
                <a:solidFill>
                  <a:schemeClr val="accent4"/>
                </a:solidFill>
              </a:rPr>
              <a:t>CnC</a:t>
            </a:r>
            <a:r>
              <a:rPr lang="en-GB" dirty="0" smtClean="0">
                <a:solidFill>
                  <a:schemeClr val="accent4"/>
                </a:solidFill>
              </a:rPr>
              <a:t> and starts/stops a miner with appropriate arguments</a:t>
            </a:r>
            <a:endParaRPr lang="ru-RU" dirty="0">
              <a:solidFill>
                <a:schemeClr val="accent4"/>
              </a:solidFill>
            </a:endParaRPr>
          </a:p>
        </p:txBody>
      </p:sp>
      <p:pic>
        <p:nvPicPr>
          <p:cNvPr id="2" name="Рисунок 1"/>
          <p:cNvPicPr>
            <a:picLocks noChangeAspect="1"/>
          </p:cNvPicPr>
          <p:nvPr/>
        </p:nvPicPr>
        <p:blipFill>
          <a:blip r:embed="rId3"/>
          <a:stretch>
            <a:fillRect/>
          </a:stretch>
        </p:blipFill>
        <p:spPr>
          <a:xfrm>
            <a:off x="2646362" y="3019755"/>
            <a:ext cx="6896100" cy="2914650"/>
          </a:xfrm>
          <a:prstGeom prst="rect">
            <a:avLst/>
          </a:prstGeom>
        </p:spPr>
      </p:pic>
    </p:spTree>
    <p:extLst>
      <p:ext uri="{BB962C8B-B14F-4D97-AF65-F5344CB8AC3E}">
        <p14:creationId xmlns:p14="http://schemas.microsoft.com/office/powerpoint/2010/main" val="27347909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53</a:t>
            </a:fld>
            <a:endParaRPr lang="ru-RU"/>
          </a:p>
        </p:txBody>
      </p:sp>
      <p:sp>
        <p:nvSpPr>
          <p:cNvPr id="8" name="Заголовок 7"/>
          <p:cNvSpPr>
            <a:spLocks noGrp="1"/>
          </p:cNvSpPr>
          <p:nvPr>
            <p:ph type="title"/>
          </p:nvPr>
        </p:nvSpPr>
        <p:spPr/>
        <p:txBody>
          <a:bodyPr/>
          <a:lstStyle/>
          <a:p>
            <a:r>
              <a:rPr lang="en-GB" b="0" dirty="0" err="1" smtClean="0"/>
              <a:t>Pwnet</a:t>
            </a:r>
            <a:r>
              <a:rPr lang="en-GB" b="0" dirty="0" smtClean="0"/>
              <a:t>: </a:t>
            </a:r>
            <a:r>
              <a:rPr lang="en-US" b="0" dirty="0" smtClean="0"/>
              <a:t>Evasion</a:t>
            </a:r>
            <a:endParaRPr lang="ru-RU" dirty="0"/>
          </a:p>
        </p:txBody>
      </p:sp>
      <p:sp>
        <p:nvSpPr>
          <p:cNvPr id="4" name="TextBox 3"/>
          <p:cNvSpPr txBox="1"/>
          <p:nvPr/>
        </p:nvSpPr>
        <p:spPr>
          <a:xfrm>
            <a:off x="434975" y="1302874"/>
            <a:ext cx="11318874"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solidFill>
                  <a:schemeClr val="accent4"/>
                </a:solidFill>
              </a:rPr>
              <a:t>The backdoor checks if “Activity Monitor” is running</a:t>
            </a:r>
          </a:p>
          <a:p>
            <a:pPr marL="742950" lvl="1" indent="-285750">
              <a:lnSpc>
                <a:spcPct val="150000"/>
              </a:lnSpc>
              <a:buFont typeface="Arial" panose="020B0604020202020204" pitchFamily="34" charset="0"/>
              <a:buChar char="•"/>
            </a:pPr>
            <a:r>
              <a:rPr lang="en-US" dirty="0" smtClean="0">
                <a:solidFill>
                  <a:schemeClr val="accent4"/>
                </a:solidFill>
              </a:rPr>
              <a:t>Kills it</a:t>
            </a:r>
            <a:endParaRPr lang="ru-RU" dirty="0">
              <a:solidFill>
                <a:schemeClr val="accent4"/>
              </a:solidFill>
            </a:endParaRPr>
          </a:p>
        </p:txBody>
      </p:sp>
      <p:pic>
        <p:nvPicPr>
          <p:cNvPr id="3" name="Рисунок 2"/>
          <p:cNvPicPr>
            <a:picLocks noChangeAspect="1"/>
          </p:cNvPicPr>
          <p:nvPr/>
        </p:nvPicPr>
        <p:blipFill>
          <a:blip r:embed="rId3"/>
          <a:stretch>
            <a:fillRect/>
          </a:stretch>
        </p:blipFill>
        <p:spPr>
          <a:xfrm>
            <a:off x="1520410" y="3269871"/>
            <a:ext cx="9148003" cy="1998921"/>
          </a:xfrm>
          <a:prstGeom prst="rect">
            <a:avLst/>
          </a:prstGeom>
        </p:spPr>
      </p:pic>
    </p:spTree>
    <p:extLst>
      <p:ext uri="{BB962C8B-B14F-4D97-AF65-F5344CB8AC3E}">
        <p14:creationId xmlns:p14="http://schemas.microsoft.com/office/powerpoint/2010/main" val="33354530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54</a:t>
            </a:fld>
            <a:endParaRPr lang="ru-RU"/>
          </a:p>
        </p:txBody>
      </p:sp>
      <p:sp>
        <p:nvSpPr>
          <p:cNvPr id="8" name="Заголовок 7"/>
          <p:cNvSpPr>
            <a:spLocks noGrp="1"/>
          </p:cNvSpPr>
          <p:nvPr>
            <p:ph type="title"/>
          </p:nvPr>
        </p:nvSpPr>
        <p:spPr/>
        <p:txBody>
          <a:bodyPr/>
          <a:lstStyle/>
          <a:p>
            <a:r>
              <a:rPr lang="en-GB" b="0" dirty="0" err="1" smtClean="0"/>
              <a:t>Pwnet</a:t>
            </a:r>
            <a:r>
              <a:rPr lang="en-GB" b="0" dirty="0" smtClean="0"/>
              <a:t>: </a:t>
            </a:r>
            <a:r>
              <a:rPr lang="en-US" b="0" dirty="0" smtClean="0"/>
              <a:t>Mining</a:t>
            </a:r>
            <a:endParaRPr lang="ru-RU" dirty="0"/>
          </a:p>
        </p:txBody>
      </p:sp>
      <p:sp>
        <p:nvSpPr>
          <p:cNvPr id="4" name="TextBox 3"/>
          <p:cNvSpPr txBox="1"/>
          <p:nvPr/>
        </p:nvSpPr>
        <p:spPr>
          <a:xfrm>
            <a:off x="434975" y="1302874"/>
            <a:ext cx="11318874" cy="230832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chemeClr val="accent4"/>
                </a:solidFill>
              </a:rPr>
              <a:t>Miner: </a:t>
            </a:r>
            <a:r>
              <a:rPr lang="en-US" dirty="0" err="1">
                <a:solidFill>
                  <a:schemeClr val="accent4"/>
                </a:solidFill>
              </a:rPr>
              <a:t>MinerGate</a:t>
            </a:r>
            <a:r>
              <a:rPr lang="en-US" dirty="0">
                <a:solidFill>
                  <a:schemeClr val="accent4"/>
                </a:solidFill>
              </a:rPr>
              <a:t> </a:t>
            </a:r>
            <a:r>
              <a:rPr lang="en-US" dirty="0" smtClean="0">
                <a:solidFill>
                  <a:schemeClr val="accent4"/>
                </a:solidFill>
              </a:rPr>
              <a:t>CLI</a:t>
            </a:r>
            <a:endParaRPr lang="en-US" dirty="0">
              <a:solidFill>
                <a:schemeClr val="accent4"/>
              </a:solidFill>
            </a:endParaRPr>
          </a:p>
          <a:p>
            <a:pPr marL="285750" indent="-285750">
              <a:lnSpc>
                <a:spcPct val="200000"/>
              </a:lnSpc>
              <a:buFont typeface="Arial" panose="020B0604020202020204" pitchFamily="34" charset="0"/>
              <a:buChar char="•"/>
            </a:pPr>
            <a:r>
              <a:rPr lang="en-US" dirty="0" smtClean="0">
                <a:solidFill>
                  <a:schemeClr val="accent4"/>
                </a:solidFill>
              </a:rPr>
              <a:t>Cryptocurrency: </a:t>
            </a:r>
            <a:r>
              <a:rPr lang="en-US" dirty="0" err="1" smtClean="0">
                <a:solidFill>
                  <a:schemeClr val="accent4"/>
                </a:solidFill>
              </a:rPr>
              <a:t>Monero</a:t>
            </a:r>
            <a:endParaRPr lang="en-US" dirty="0" smtClean="0">
              <a:solidFill>
                <a:schemeClr val="accent4"/>
              </a:solidFill>
            </a:endParaRPr>
          </a:p>
          <a:p>
            <a:pPr marL="285750" indent="-285750">
              <a:lnSpc>
                <a:spcPct val="200000"/>
              </a:lnSpc>
              <a:buFont typeface="Arial" panose="020B0604020202020204" pitchFamily="34" charset="0"/>
              <a:buChar char="•"/>
            </a:pPr>
            <a:r>
              <a:rPr lang="en-US" dirty="0" smtClean="0">
                <a:solidFill>
                  <a:schemeClr val="bg1"/>
                </a:solidFill>
              </a:rPr>
              <a:t>Mining pool: minergate.com</a:t>
            </a:r>
            <a:endParaRPr lang="ru-RU" dirty="0" smtClean="0">
              <a:solidFill>
                <a:schemeClr val="bg1"/>
              </a:solidFill>
            </a:endParaRPr>
          </a:p>
          <a:p>
            <a:pPr marL="285750" indent="-285750">
              <a:lnSpc>
                <a:spcPct val="200000"/>
              </a:lnSpc>
              <a:buFont typeface="Arial" panose="020B0604020202020204" pitchFamily="34" charset="0"/>
              <a:buChar char="•"/>
            </a:pPr>
            <a:r>
              <a:rPr lang="en-US" dirty="0" err="1" smtClean="0">
                <a:solidFill>
                  <a:schemeClr val="bg1"/>
                </a:solidFill>
              </a:rPr>
              <a:t>Args</a:t>
            </a:r>
            <a:r>
              <a:rPr lang="en-US" dirty="0">
                <a:solidFill>
                  <a:schemeClr val="bg1"/>
                </a:solidFill>
              </a:rPr>
              <a:t>: -user pwnedboi@protonmail.com --</a:t>
            </a:r>
            <a:r>
              <a:rPr lang="en-US" dirty="0" err="1">
                <a:solidFill>
                  <a:schemeClr val="bg1"/>
                </a:solidFill>
              </a:rPr>
              <a:t>xmr</a:t>
            </a:r>
            <a:r>
              <a:rPr lang="en-US" dirty="0">
                <a:solidFill>
                  <a:schemeClr val="bg1"/>
                </a:solidFill>
              </a:rPr>
              <a:t> 2</a:t>
            </a:r>
            <a:endParaRPr lang="ru-RU" dirty="0">
              <a:solidFill>
                <a:schemeClr val="accent4"/>
              </a:solidFill>
            </a:endParaRPr>
          </a:p>
        </p:txBody>
      </p:sp>
    </p:spTree>
    <p:extLst>
      <p:ext uri="{BB962C8B-B14F-4D97-AF65-F5344CB8AC3E}">
        <p14:creationId xmlns:p14="http://schemas.microsoft.com/office/powerpoint/2010/main" val="25546712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55</a:t>
            </a:fld>
            <a:endParaRPr lang="ru-RU"/>
          </a:p>
        </p:txBody>
      </p:sp>
      <p:sp>
        <p:nvSpPr>
          <p:cNvPr id="8" name="Заголовок 7"/>
          <p:cNvSpPr>
            <a:spLocks noGrp="1"/>
          </p:cNvSpPr>
          <p:nvPr>
            <p:ph type="title"/>
          </p:nvPr>
        </p:nvSpPr>
        <p:spPr/>
        <p:txBody>
          <a:bodyPr/>
          <a:lstStyle/>
          <a:p>
            <a:r>
              <a:rPr lang="en-US" b="0" dirty="0" err="1"/>
              <a:t>MinerUpdate</a:t>
            </a:r>
            <a:r>
              <a:rPr lang="en-GB" b="0" dirty="0" smtClean="0"/>
              <a:t>: </a:t>
            </a:r>
            <a:r>
              <a:rPr lang="en-US" b="0" dirty="0" smtClean="0"/>
              <a:t>Distribution</a:t>
            </a:r>
            <a:endParaRPr lang="ru-RU" dirty="0"/>
          </a:p>
        </p:txBody>
      </p:sp>
      <p:sp>
        <p:nvSpPr>
          <p:cNvPr id="4" name="TextBox 3"/>
          <p:cNvSpPr txBox="1"/>
          <p:nvPr/>
        </p:nvSpPr>
        <p:spPr>
          <a:xfrm>
            <a:off x="434975" y="1302874"/>
            <a:ext cx="11318874"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solidFill>
                  <a:schemeClr val="accent4"/>
                </a:solidFill>
              </a:rPr>
              <a:t>From </a:t>
            </a:r>
            <a:r>
              <a:rPr lang="en-US" dirty="0" err="1">
                <a:solidFill>
                  <a:schemeClr val="accent4"/>
                </a:solidFill>
              </a:rPr>
              <a:t>MacUpdate</a:t>
            </a:r>
            <a:r>
              <a:rPr lang="en-US" dirty="0">
                <a:solidFill>
                  <a:schemeClr val="accent4"/>
                </a:solidFill>
              </a:rPr>
              <a:t> site </a:t>
            </a:r>
            <a:r>
              <a:rPr lang="en-US" dirty="0" smtClean="0">
                <a:solidFill>
                  <a:schemeClr val="accent4"/>
                </a:solidFill>
              </a:rPr>
              <a:t>as modified versions of </a:t>
            </a:r>
            <a:r>
              <a:rPr lang="en-US" dirty="0">
                <a:solidFill>
                  <a:schemeClr val="accent4"/>
                </a:solidFill>
              </a:rPr>
              <a:t>Firefox, </a:t>
            </a:r>
            <a:r>
              <a:rPr lang="en-US" dirty="0" err="1">
                <a:solidFill>
                  <a:schemeClr val="accent4"/>
                </a:solidFill>
              </a:rPr>
              <a:t>OnyX</a:t>
            </a:r>
            <a:r>
              <a:rPr lang="en-US" dirty="0">
                <a:solidFill>
                  <a:schemeClr val="accent4"/>
                </a:solidFill>
              </a:rPr>
              <a:t> and Deeper </a:t>
            </a:r>
            <a:r>
              <a:rPr lang="en-US" dirty="0" smtClean="0">
                <a:solidFill>
                  <a:schemeClr val="accent4"/>
                </a:solidFill>
              </a:rPr>
              <a:t>apps</a:t>
            </a:r>
          </a:p>
          <a:p>
            <a:pPr marL="285750" indent="-285750">
              <a:lnSpc>
                <a:spcPct val="150000"/>
              </a:lnSpc>
              <a:buFont typeface="Arial" panose="020B0604020202020204" pitchFamily="34" charset="0"/>
              <a:buChar char="•"/>
            </a:pPr>
            <a:endParaRPr lang="ru-RU" dirty="0">
              <a:solidFill>
                <a:schemeClr val="accent4"/>
              </a:solidFill>
            </a:endParaRPr>
          </a:p>
        </p:txBody>
      </p:sp>
      <p:pic>
        <p:nvPicPr>
          <p:cNvPr id="26628" name="Picture 4" descr="https://objective-see.com/images/blog/blog_0x29/macUpda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75" y="1825972"/>
            <a:ext cx="5591175" cy="1314451"/>
          </a:xfrm>
          <a:prstGeom prst="rect">
            <a:avLst/>
          </a:prstGeom>
          <a:noFill/>
          <a:extLst>
            <a:ext uri="{909E8E84-426E-40DD-AFC4-6F175D3DCCD1}">
              <a14:hiddenFill xmlns:a14="http://schemas.microsoft.com/office/drawing/2010/main">
                <a:solidFill>
                  <a:srgbClr val="FFFFFF"/>
                </a:solidFill>
              </a14:hiddenFill>
            </a:ext>
          </a:extLst>
        </p:spPr>
      </p:pic>
      <p:pic>
        <p:nvPicPr>
          <p:cNvPr id="2" name="Рисунок 1"/>
          <p:cNvPicPr>
            <a:picLocks noChangeAspect="1"/>
          </p:cNvPicPr>
          <p:nvPr/>
        </p:nvPicPr>
        <p:blipFill>
          <a:blip r:embed="rId4"/>
          <a:stretch>
            <a:fillRect/>
          </a:stretch>
        </p:blipFill>
        <p:spPr>
          <a:xfrm>
            <a:off x="6094412" y="2174908"/>
            <a:ext cx="5800725" cy="3705225"/>
          </a:xfrm>
          <a:prstGeom prst="rect">
            <a:avLst/>
          </a:prstGeom>
        </p:spPr>
      </p:pic>
      <p:pic>
        <p:nvPicPr>
          <p:cNvPr id="26634" name="Picture 10" descr="https://objective-see.com/images/blog/blog_0x29/dmg.png"/>
          <p:cNvPicPr>
            <a:picLocks noChangeAspect="1" noChangeArrowheads="1"/>
          </p:cNvPicPr>
          <p:nvPr/>
        </p:nvPicPr>
        <p:blipFill rotWithShape="1">
          <a:blip r:embed="rId5">
            <a:extLst>
              <a:ext uri="{28A0092B-C50C-407E-A947-70E740481C1C}">
                <a14:useLocalDpi xmlns:a14="http://schemas.microsoft.com/office/drawing/2010/main" val="0"/>
              </a:ext>
            </a:extLst>
          </a:blip>
          <a:srcRect t="13278"/>
          <a:stretch/>
        </p:blipFill>
        <p:spPr bwMode="auto">
          <a:xfrm>
            <a:off x="1090221" y="3314997"/>
            <a:ext cx="4280681" cy="282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0659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56</a:t>
            </a:fld>
            <a:endParaRPr lang="ru-RU"/>
          </a:p>
        </p:txBody>
      </p:sp>
      <p:sp>
        <p:nvSpPr>
          <p:cNvPr id="8" name="Заголовок 7"/>
          <p:cNvSpPr>
            <a:spLocks noGrp="1"/>
          </p:cNvSpPr>
          <p:nvPr>
            <p:ph type="title"/>
          </p:nvPr>
        </p:nvSpPr>
        <p:spPr/>
        <p:txBody>
          <a:bodyPr/>
          <a:lstStyle/>
          <a:p>
            <a:r>
              <a:rPr lang="en-US" b="0" dirty="0" err="1"/>
              <a:t>MinerUpdate</a:t>
            </a:r>
            <a:r>
              <a:rPr lang="en-GB" b="0" dirty="0" smtClean="0"/>
              <a:t>: </a:t>
            </a:r>
            <a:r>
              <a:rPr lang="en-US" b="0" dirty="0" smtClean="0"/>
              <a:t>Persistence</a:t>
            </a:r>
            <a:endParaRPr lang="ru-RU" dirty="0"/>
          </a:p>
        </p:txBody>
      </p:sp>
      <p:sp>
        <p:nvSpPr>
          <p:cNvPr id="4" name="TextBox 3"/>
          <p:cNvSpPr txBox="1"/>
          <p:nvPr/>
        </p:nvSpPr>
        <p:spPr>
          <a:xfrm>
            <a:off x="434975" y="1302874"/>
            <a:ext cx="11318874"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accent4"/>
                </a:solidFill>
              </a:rPr>
              <a:t>Puts </a:t>
            </a:r>
            <a:r>
              <a:rPr lang="en-US" dirty="0" err="1">
                <a:solidFill>
                  <a:schemeClr val="accent4"/>
                </a:solidFill>
              </a:rPr>
              <a:t>MacOSupdate.plist</a:t>
            </a:r>
            <a:r>
              <a:rPr lang="en-US" dirty="0">
                <a:solidFill>
                  <a:schemeClr val="accent4"/>
                </a:solidFill>
              </a:rPr>
              <a:t> into ~/</a:t>
            </a:r>
            <a:r>
              <a:rPr lang="en-US" dirty="0" smtClean="0">
                <a:solidFill>
                  <a:schemeClr val="accent4"/>
                </a:solidFill>
              </a:rPr>
              <a:t>Library/</a:t>
            </a:r>
            <a:r>
              <a:rPr lang="en-US" dirty="0" err="1" smtClean="0">
                <a:solidFill>
                  <a:schemeClr val="accent4"/>
                </a:solidFill>
              </a:rPr>
              <a:t>LaunchAgents</a:t>
            </a:r>
            <a:r>
              <a:rPr lang="en-US" dirty="0" smtClean="0">
                <a:solidFill>
                  <a:schemeClr val="accent4"/>
                </a:solidFill>
              </a:rPr>
              <a:t>/</a:t>
            </a:r>
            <a:r>
              <a:rPr lang="en-US" dirty="0" err="1" smtClean="0">
                <a:solidFill>
                  <a:schemeClr val="accent4"/>
                </a:solidFill>
              </a:rPr>
              <a:t>LaunchAgents</a:t>
            </a:r>
            <a:r>
              <a:rPr lang="en-US" dirty="0" smtClean="0">
                <a:solidFill>
                  <a:schemeClr val="accent4"/>
                </a:solidFill>
              </a:rPr>
              <a:t> and registers it</a:t>
            </a:r>
          </a:p>
          <a:p>
            <a:pPr marL="285750" indent="-285750">
              <a:lnSpc>
                <a:spcPct val="150000"/>
              </a:lnSpc>
              <a:buFont typeface="Arial" panose="020B0604020202020204" pitchFamily="34" charset="0"/>
              <a:buChar char="•"/>
            </a:pPr>
            <a:r>
              <a:rPr lang="en-US" dirty="0" err="1" smtClean="0">
                <a:solidFill>
                  <a:schemeClr val="accent4"/>
                </a:solidFill>
              </a:rPr>
              <a:t>MacOSupdate.plist</a:t>
            </a:r>
            <a:r>
              <a:rPr lang="en-US" dirty="0">
                <a:solidFill>
                  <a:schemeClr val="accent4"/>
                </a:solidFill>
              </a:rPr>
              <a:t> downloads </a:t>
            </a:r>
            <a:r>
              <a:rPr lang="en-US" dirty="0" err="1">
                <a:solidFill>
                  <a:schemeClr val="accent4"/>
                </a:solidFill>
              </a:rPr>
              <a:t>MacOS.plist</a:t>
            </a:r>
            <a:r>
              <a:rPr lang="en-US" dirty="0">
                <a:solidFill>
                  <a:schemeClr val="accent4"/>
                </a:solidFill>
              </a:rPr>
              <a:t> and </a:t>
            </a:r>
            <a:r>
              <a:rPr lang="en-US" dirty="0" smtClean="0">
                <a:solidFill>
                  <a:schemeClr val="accent4"/>
                </a:solidFill>
              </a:rPr>
              <a:t>puts it </a:t>
            </a:r>
            <a:r>
              <a:rPr lang="en-US" dirty="0">
                <a:solidFill>
                  <a:schemeClr val="accent4"/>
                </a:solidFill>
              </a:rPr>
              <a:t>into ~/</a:t>
            </a:r>
            <a:r>
              <a:rPr lang="en-US" dirty="0" smtClean="0">
                <a:solidFill>
                  <a:schemeClr val="accent4"/>
                </a:solidFill>
              </a:rPr>
              <a:t>Library/</a:t>
            </a:r>
            <a:r>
              <a:rPr lang="en-US" dirty="0" err="1" smtClean="0">
                <a:solidFill>
                  <a:schemeClr val="accent4"/>
                </a:solidFill>
              </a:rPr>
              <a:t>LaunchAgents</a:t>
            </a:r>
            <a:r>
              <a:rPr lang="en-US" dirty="0" smtClean="0">
                <a:solidFill>
                  <a:schemeClr val="accent4"/>
                </a:solidFill>
              </a:rPr>
              <a:t>/</a:t>
            </a:r>
            <a:r>
              <a:rPr lang="en-US" dirty="0" err="1" smtClean="0">
                <a:solidFill>
                  <a:schemeClr val="accent4"/>
                </a:solidFill>
              </a:rPr>
              <a:t>LaunchAgents</a:t>
            </a:r>
            <a:endParaRPr lang="en-US" dirty="0" smtClean="0">
              <a:solidFill>
                <a:schemeClr val="accent4"/>
              </a:solidFill>
            </a:endParaRPr>
          </a:p>
          <a:p>
            <a:pPr marL="285750" indent="-285750">
              <a:lnSpc>
                <a:spcPct val="150000"/>
              </a:lnSpc>
              <a:buFont typeface="Arial" panose="020B0604020202020204" pitchFamily="34" charset="0"/>
              <a:buChar char="•"/>
            </a:pPr>
            <a:r>
              <a:rPr lang="en-US" dirty="0" err="1" smtClean="0">
                <a:solidFill>
                  <a:schemeClr val="accent4"/>
                </a:solidFill>
              </a:rPr>
              <a:t>MacOS.plist</a:t>
            </a:r>
            <a:r>
              <a:rPr lang="en-US" dirty="0" smtClean="0">
                <a:solidFill>
                  <a:schemeClr val="accent4"/>
                </a:solidFill>
              </a:rPr>
              <a:t> starts the miner</a:t>
            </a:r>
          </a:p>
          <a:p>
            <a:pPr marL="285750" indent="-285750">
              <a:lnSpc>
                <a:spcPct val="150000"/>
              </a:lnSpc>
              <a:buFont typeface="Arial" panose="020B0604020202020204" pitchFamily="34" charset="0"/>
              <a:buChar char="•"/>
            </a:pPr>
            <a:endParaRPr lang="en-US" dirty="0" smtClean="0">
              <a:solidFill>
                <a:schemeClr val="accent4"/>
              </a:solidFill>
            </a:endParaRPr>
          </a:p>
        </p:txBody>
      </p:sp>
      <p:pic>
        <p:nvPicPr>
          <p:cNvPr id="3" name="Рисунок 2"/>
          <p:cNvPicPr>
            <a:picLocks noChangeAspect="1"/>
          </p:cNvPicPr>
          <p:nvPr/>
        </p:nvPicPr>
        <p:blipFill>
          <a:blip r:embed="rId3"/>
          <a:stretch>
            <a:fillRect/>
          </a:stretch>
        </p:blipFill>
        <p:spPr>
          <a:xfrm>
            <a:off x="1527174" y="3064384"/>
            <a:ext cx="9134475" cy="1943100"/>
          </a:xfrm>
          <a:prstGeom prst="rect">
            <a:avLst/>
          </a:prstGeom>
        </p:spPr>
      </p:pic>
      <p:pic>
        <p:nvPicPr>
          <p:cNvPr id="5" name="Рисунок 4"/>
          <p:cNvPicPr>
            <a:picLocks noChangeAspect="1"/>
          </p:cNvPicPr>
          <p:nvPr/>
        </p:nvPicPr>
        <p:blipFill>
          <a:blip r:embed="rId4"/>
          <a:stretch>
            <a:fillRect/>
          </a:stretch>
        </p:blipFill>
        <p:spPr>
          <a:xfrm>
            <a:off x="979486" y="3042361"/>
            <a:ext cx="10229850" cy="3219450"/>
          </a:xfrm>
          <a:prstGeom prst="rect">
            <a:avLst/>
          </a:prstGeom>
        </p:spPr>
      </p:pic>
      <p:pic>
        <p:nvPicPr>
          <p:cNvPr id="6" name="Рисунок 5"/>
          <p:cNvPicPr>
            <a:picLocks noChangeAspect="1"/>
          </p:cNvPicPr>
          <p:nvPr/>
        </p:nvPicPr>
        <p:blipFill>
          <a:blip r:embed="rId5"/>
          <a:stretch>
            <a:fillRect/>
          </a:stretch>
        </p:blipFill>
        <p:spPr>
          <a:xfrm>
            <a:off x="6233625" y="3422421"/>
            <a:ext cx="4972535" cy="1374266"/>
          </a:xfrm>
          <a:prstGeom prst="rect">
            <a:avLst/>
          </a:prstGeom>
          <a:ln>
            <a:solidFill>
              <a:schemeClr val="accent6">
                <a:lumMod val="60000"/>
                <a:lumOff val="40000"/>
              </a:schemeClr>
            </a:solidFill>
          </a:ln>
        </p:spPr>
      </p:pic>
    </p:spTree>
    <p:extLst>
      <p:ext uri="{BB962C8B-B14F-4D97-AF65-F5344CB8AC3E}">
        <p14:creationId xmlns:p14="http://schemas.microsoft.com/office/powerpoint/2010/main" val="4976623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57</a:t>
            </a:fld>
            <a:endParaRPr lang="ru-RU"/>
          </a:p>
        </p:txBody>
      </p:sp>
      <p:sp>
        <p:nvSpPr>
          <p:cNvPr id="8" name="Заголовок 7"/>
          <p:cNvSpPr>
            <a:spLocks noGrp="1"/>
          </p:cNvSpPr>
          <p:nvPr>
            <p:ph type="title"/>
          </p:nvPr>
        </p:nvSpPr>
        <p:spPr/>
        <p:txBody>
          <a:bodyPr/>
          <a:lstStyle/>
          <a:p>
            <a:r>
              <a:rPr lang="en-US" b="0" dirty="0" err="1"/>
              <a:t>MinerUpdate</a:t>
            </a:r>
            <a:r>
              <a:rPr lang="en-GB" b="0" dirty="0" smtClean="0"/>
              <a:t>: </a:t>
            </a:r>
            <a:r>
              <a:rPr lang="en-US" b="0" dirty="0" smtClean="0"/>
              <a:t>Evasion</a:t>
            </a:r>
            <a:endParaRPr lang="ru-RU" dirty="0"/>
          </a:p>
        </p:txBody>
      </p:sp>
      <p:sp>
        <p:nvSpPr>
          <p:cNvPr id="2" name="TextBox 1"/>
          <p:cNvSpPr txBox="1"/>
          <p:nvPr/>
        </p:nvSpPr>
        <p:spPr>
          <a:xfrm>
            <a:off x="434976" y="1360967"/>
            <a:ext cx="11318874" cy="120032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smtClean="0">
                <a:solidFill>
                  <a:schemeClr val="accent4"/>
                </a:solidFill>
              </a:rPr>
              <a:t>It stops the miner if Activity Monitor is running</a:t>
            </a:r>
          </a:p>
          <a:p>
            <a:pPr marL="285750" indent="-285750">
              <a:lnSpc>
                <a:spcPct val="200000"/>
              </a:lnSpc>
              <a:buFont typeface="Arial" panose="020B0604020202020204" pitchFamily="34" charset="0"/>
              <a:buChar char="•"/>
            </a:pPr>
            <a:r>
              <a:rPr lang="en-US" dirty="0" smtClean="0">
                <a:solidFill>
                  <a:schemeClr val="accent4"/>
                </a:solidFill>
              </a:rPr>
              <a:t>And launches it if Activity Monitor and the miner are not running </a:t>
            </a:r>
            <a:endParaRPr lang="ru-RU" dirty="0">
              <a:solidFill>
                <a:schemeClr val="accent4"/>
              </a:solidFill>
            </a:endParaRPr>
          </a:p>
        </p:txBody>
      </p:sp>
      <p:pic>
        <p:nvPicPr>
          <p:cNvPr id="7" name="Рисунок 6"/>
          <p:cNvPicPr>
            <a:picLocks noChangeAspect="1"/>
          </p:cNvPicPr>
          <p:nvPr/>
        </p:nvPicPr>
        <p:blipFill>
          <a:blip r:embed="rId3"/>
          <a:stretch>
            <a:fillRect/>
          </a:stretch>
        </p:blipFill>
        <p:spPr>
          <a:xfrm>
            <a:off x="2907498" y="3246086"/>
            <a:ext cx="6373829" cy="2381582"/>
          </a:xfrm>
          <a:prstGeom prst="rect">
            <a:avLst/>
          </a:prstGeom>
        </p:spPr>
      </p:pic>
    </p:spTree>
    <p:extLst>
      <p:ext uri="{BB962C8B-B14F-4D97-AF65-F5344CB8AC3E}">
        <p14:creationId xmlns:p14="http://schemas.microsoft.com/office/powerpoint/2010/main" val="17121730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58</a:t>
            </a:fld>
            <a:endParaRPr lang="ru-RU"/>
          </a:p>
        </p:txBody>
      </p:sp>
      <p:sp>
        <p:nvSpPr>
          <p:cNvPr id="8" name="Заголовок 7"/>
          <p:cNvSpPr>
            <a:spLocks noGrp="1"/>
          </p:cNvSpPr>
          <p:nvPr>
            <p:ph type="title"/>
          </p:nvPr>
        </p:nvSpPr>
        <p:spPr/>
        <p:txBody>
          <a:bodyPr/>
          <a:lstStyle/>
          <a:p>
            <a:r>
              <a:rPr lang="en-US" b="0" dirty="0" err="1"/>
              <a:t>MinerUpdate</a:t>
            </a:r>
            <a:r>
              <a:rPr lang="en-GB" b="0" dirty="0" smtClean="0"/>
              <a:t>: </a:t>
            </a:r>
            <a:r>
              <a:rPr lang="en-US" b="0" dirty="0" smtClean="0"/>
              <a:t>Mining</a:t>
            </a:r>
            <a:endParaRPr lang="ru-RU" dirty="0"/>
          </a:p>
        </p:txBody>
      </p:sp>
      <p:sp>
        <p:nvSpPr>
          <p:cNvPr id="2" name="TextBox 1"/>
          <p:cNvSpPr txBox="1"/>
          <p:nvPr/>
        </p:nvSpPr>
        <p:spPr>
          <a:xfrm>
            <a:off x="434976" y="1360967"/>
            <a:ext cx="11318874" cy="30008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accent4"/>
                </a:solidFill>
              </a:rPr>
              <a:t>Miner: </a:t>
            </a:r>
            <a:r>
              <a:rPr lang="en-US" dirty="0" err="1">
                <a:solidFill>
                  <a:schemeClr val="accent4"/>
                </a:solidFill>
              </a:rPr>
              <a:t>MinerGate</a:t>
            </a:r>
            <a:r>
              <a:rPr lang="en-US" dirty="0">
                <a:solidFill>
                  <a:schemeClr val="accent4"/>
                </a:solidFill>
              </a:rPr>
              <a:t> CLI</a:t>
            </a:r>
          </a:p>
          <a:p>
            <a:pPr marL="285750" indent="-285750">
              <a:lnSpc>
                <a:spcPct val="150000"/>
              </a:lnSpc>
              <a:buFont typeface="Arial" panose="020B0604020202020204" pitchFamily="34" charset="0"/>
              <a:buChar char="•"/>
            </a:pPr>
            <a:r>
              <a:rPr lang="en-US" dirty="0">
                <a:solidFill>
                  <a:schemeClr val="accent4"/>
                </a:solidFill>
              </a:rPr>
              <a:t>Cryptocurrency: </a:t>
            </a:r>
            <a:r>
              <a:rPr lang="en-US" dirty="0" err="1">
                <a:solidFill>
                  <a:schemeClr val="accent4"/>
                </a:solidFill>
              </a:rPr>
              <a:t>Monero</a:t>
            </a:r>
            <a:endParaRPr lang="en-US" dirty="0">
              <a:solidFill>
                <a:schemeClr val="accent4"/>
              </a:solidFill>
            </a:endParaRPr>
          </a:p>
          <a:p>
            <a:pPr marL="285750" indent="-285750">
              <a:lnSpc>
                <a:spcPct val="150000"/>
              </a:lnSpc>
              <a:buFont typeface="Arial" panose="020B0604020202020204" pitchFamily="34" charset="0"/>
              <a:buChar char="•"/>
            </a:pPr>
            <a:r>
              <a:rPr lang="en-US" dirty="0">
                <a:solidFill>
                  <a:schemeClr val="bg1"/>
                </a:solidFill>
              </a:rPr>
              <a:t>Mining pool: minergate.com</a:t>
            </a:r>
            <a:endParaRPr lang="ru-RU" dirty="0">
              <a:solidFill>
                <a:schemeClr val="bg1"/>
              </a:solidFill>
            </a:endParaRPr>
          </a:p>
          <a:p>
            <a:pPr marL="285750" indent="-285750">
              <a:lnSpc>
                <a:spcPct val="150000"/>
              </a:lnSpc>
              <a:buFont typeface="Arial" panose="020B0604020202020204" pitchFamily="34" charset="0"/>
              <a:buChar char="•"/>
            </a:pPr>
            <a:r>
              <a:rPr lang="en-US" dirty="0" err="1">
                <a:solidFill>
                  <a:schemeClr val="bg1"/>
                </a:solidFill>
              </a:rPr>
              <a:t>Args</a:t>
            </a:r>
            <a:r>
              <a:rPr lang="en-US" dirty="0">
                <a:solidFill>
                  <a:schemeClr val="bg1"/>
                </a:solidFill>
              </a:rPr>
              <a:t>: </a:t>
            </a:r>
            <a:endParaRPr lang="en-US" dirty="0" smtClean="0">
              <a:solidFill>
                <a:schemeClr val="bg1"/>
              </a:solidFill>
            </a:endParaRPr>
          </a:p>
          <a:p>
            <a:pPr marL="742950" lvl="1" indent="-285750">
              <a:lnSpc>
                <a:spcPct val="150000"/>
              </a:lnSpc>
              <a:buFont typeface="Arial" panose="020B0604020202020204" pitchFamily="34" charset="0"/>
              <a:buChar char="•"/>
            </a:pPr>
            <a:r>
              <a:rPr lang="en-US" dirty="0" smtClean="0">
                <a:solidFill>
                  <a:schemeClr val="bg1"/>
                </a:solidFill>
              </a:rPr>
              <a:t>-</a:t>
            </a:r>
            <a:r>
              <a:rPr lang="en-US" dirty="0">
                <a:solidFill>
                  <a:schemeClr val="bg1"/>
                </a:solidFill>
              </a:rPr>
              <a:t>user sarahmayergo1990@gmail.com </a:t>
            </a:r>
            <a:r>
              <a:rPr lang="en-US" dirty="0" smtClean="0">
                <a:solidFill>
                  <a:schemeClr val="bg1"/>
                </a:solidFill>
              </a:rPr>
              <a:t>–</a:t>
            </a:r>
            <a:r>
              <a:rPr lang="en-US" dirty="0" err="1" smtClean="0">
                <a:solidFill>
                  <a:schemeClr val="bg1"/>
                </a:solidFill>
              </a:rPr>
              <a:t>xmr</a:t>
            </a:r>
            <a:endParaRPr lang="en-US" dirty="0">
              <a:solidFill>
                <a:schemeClr val="bg1"/>
              </a:solidFill>
            </a:endParaRPr>
          </a:p>
          <a:p>
            <a:pPr marL="742950" lvl="1" indent="-285750">
              <a:lnSpc>
                <a:spcPct val="150000"/>
              </a:lnSpc>
              <a:buFont typeface="Arial" panose="020B0604020202020204" pitchFamily="34" charset="0"/>
              <a:buChar char="•"/>
            </a:pPr>
            <a:r>
              <a:rPr lang="en-US" dirty="0">
                <a:solidFill>
                  <a:schemeClr val="bg1"/>
                </a:solidFill>
              </a:rPr>
              <a:t>-user walker18@protonmail.ch -</a:t>
            </a:r>
            <a:r>
              <a:rPr lang="en-US" dirty="0" err="1">
                <a:solidFill>
                  <a:schemeClr val="bg1"/>
                </a:solidFill>
              </a:rPr>
              <a:t>xmr</a:t>
            </a:r>
            <a:endParaRPr lang="en-US" dirty="0" smtClean="0">
              <a:solidFill>
                <a:schemeClr val="bg1"/>
              </a:solidFill>
            </a:endParaRPr>
          </a:p>
          <a:p>
            <a:pPr marL="285750" indent="-285750">
              <a:lnSpc>
                <a:spcPct val="150000"/>
              </a:lnSpc>
              <a:buFont typeface="Arial" panose="020B0604020202020204" pitchFamily="34" charset="0"/>
              <a:buChar char="•"/>
            </a:pPr>
            <a:endParaRPr lang="ru-RU" dirty="0">
              <a:solidFill>
                <a:schemeClr val="accent4"/>
              </a:solidFill>
            </a:endParaRPr>
          </a:p>
        </p:txBody>
      </p:sp>
    </p:spTree>
    <p:extLst>
      <p:ext uri="{BB962C8B-B14F-4D97-AF65-F5344CB8AC3E}">
        <p14:creationId xmlns:p14="http://schemas.microsoft.com/office/powerpoint/2010/main" val="22473263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434975" y="2931941"/>
            <a:ext cx="5790337" cy="497059"/>
          </a:xfrm>
        </p:spPr>
        <p:txBody>
          <a:bodyPr/>
          <a:lstStyle/>
          <a:p>
            <a:r>
              <a:rPr lang="en-US" dirty="0" smtClean="0"/>
              <a:t>ITW Cases: Windows</a:t>
            </a:r>
            <a:endParaRPr lang="ru-RU" dirty="0"/>
          </a:p>
        </p:txBody>
      </p:sp>
    </p:spTree>
    <p:extLst>
      <p:ext uri="{BB962C8B-B14F-4D97-AF65-F5344CB8AC3E}">
        <p14:creationId xmlns:p14="http://schemas.microsoft.com/office/powerpoint/2010/main" val="27435996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6</a:t>
            </a:fld>
            <a:endParaRPr lang="ru-RU"/>
          </a:p>
        </p:txBody>
      </p:sp>
      <p:sp>
        <p:nvSpPr>
          <p:cNvPr id="8" name="Заголовок 7"/>
          <p:cNvSpPr>
            <a:spLocks noGrp="1"/>
          </p:cNvSpPr>
          <p:nvPr>
            <p:ph type="title"/>
          </p:nvPr>
        </p:nvSpPr>
        <p:spPr/>
        <p:txBody>
          <a:bodyPr/>
          <a:lstStyle/>
          <a:p>
            <a:r>
              <a:rPr lang="en-US" dirty="0" smtClean="0"/>
              <a:t>Step 0: Block structure</a:t>
            </a:r>
            <a:endParaRPr lang="ru-RU" dirty="0"/>
          </a:p>
        </p:txBody>
      </p:sp>
      <p:sp>
        <p:nvSpPr>
          <p:cNvPr id="9" name="Текст 8"/>
          <p:cNvSpPr>
            <a:spLocks noGrp="1"/>
          </p:cNvSpPr>
          <p:nvPr>
            <p:ph type="body" sz="quarter" idx="39"/>
          </p:nvPr>
        </p:nvSpPr>
        <p:spPr>
          <a:xfrm>
            <a:off x="434975" y="1323414"/>
            <a:ext cx="11318875" cy="4989045"/>
          </a:xfrm>
        </p:spPr>
        <p:txBody>
          <a:bodyPr/>
          <a:lstStyle/>
          <a:p>
            <a:endParaRPr lang="en-US" sz="1800" dirty="0" smtClean="0"/>
          </a:p>
          <a:p>
            <a:pPr marL="0" indent="0">
              <a:buNone/>
            </a:pPr>
            <a:endParaRPr lang="en-US" sz="1800" dirty="0" smtClean="0"/>
          </a:p>
          <a:p>
            <a:pPr marL="0" indent="0">
              <a:buNone/>
            </a:pPr>
            <a:endParaRPr lang="ru-RU" sz="1800" dirty="0"/>
          </a:p>
        </p:txBody>
      </p:sp>
      <p:graphicFrame>
        <p:nvGraphicFramePr>
          <p:cNvPr id="2" name="Таблица 1"/>
          <p:cNvGraphicFramePr>
            <a:graphicFrameLocks noGrp="1"/>
          </p:cNvGraphicFramePr>
          <p:nvPr>
            <p:extLst>
              <p:ext uri="{D42A27DB-BD31-4B8C-83A1-F6EECF244321}">
                <p14:modId xmlns:p14="http://schemas.microsoft.com/office/powerpoint/2010/main" val="783400069"/>
              </p:ext>
            </p:extLst>
          </p:nvPr>
        </p:nvGraphicFramePr>
        <p:xfrm>
          <a:off x="434974" y="1218202"/>
          <a:ext cx="11318876" cy="4989047"/>
        </p:xfrm>
        <a:graphic>
          <a:graphicData uri="http://schemas.openxmlformats.org/drawingml/2006/table">
            <a:tbl>
              <a:tblPr firstRow="1" bandRow="1">
                <a:tableStyleId>{35758FB7-9AC5-4552-8A53-C91805E547FA}</a:tableStyleId>
              </a:tblPr>
              <a:tblGrid>
                <a:gridCol w="965201"/>
                <a:gridCol w="1400175"/>
                <a:gridCol w="1619250"/>
                <a:gridCol w="7334250"/>
              </a:tblGrid>
              <a:tr h="431034">
                <a:tc>
                  <a:txBody>
                    <a:bodyPr/>
                    <a:lstStyle/>
                    <a:p>
                      <a:pPr algn="ctr"/>
                      <a:r>
                        <a:rPr lang="en-GB" sz="1400" dirty="0">
                          <a:effectLst/>
                        </a:rPr>
                        <a:t>Field Size</a:t>
                      </a:r>
                    </a:p>
                  </a:txBody>
                  <a:tcPr marL="46789" marR="46789" marT="23394" marB="23394" anchor="ctr">
                    <a:solidFill>
                      <a:schemeClr val="tx2">
                        <a:lumMod val="75000"/>
                        <a:lumOff val="25000"/>
                      </a:schemeClr>
                    </a:solidFill>
                  </a:tcPr>
                </a:tc>
                <a:tc>
                  <a:txBody>
                    <a:bodyPr/>
                    <a:lstStyle/>
                    <a:p>
                      <a:pPr algn="ctr"/>
                      <a:r>
                        <a:rPr lang="en-GB" sz="1400" dirty="0">
                          <a:effectLst/>
                        </a:rPr>
                        <a:t>Description</a:t>
                      </a:r>
                    </a:p>
                  </a:txBody>
                  <a:tcPr marL="46789" marR="46789" marT="23394" marB="23394" anchor="ctr">
                    <a:solidFill>
                      <a:schemeClr val="tx2">
                        <a:lumMod val="75000"/>
                        <a:lumOff val="25000"/>
                      </a:schemeClr>
                    </a:solidFill>
                  </a:tcPr>
                </a:tc>
                <a:tc>
                  <a:txBody>
                    <a:bodyPr/>
                    <a:lstStyle/>
                    <a:p>
                      <a:pPr algn="ctr"/>
                      <a:r>
                        <a:rPr lang="en-GB" sz="1400">
                          <a:effectLst/>
                        </a:rPr>
                        <a:t>Data type</a:t>
                      </a:r>
                    </a:p>
                  </a:txBody>
                  <a:tcPr marL="46789" marR="46789" marT="23394" marB="23394" anchor="ctr">
                    <a:solidFill>
                      <a:schemeClr val="tx2">
                        <a:lumMod val="75000"/>
                        <a:lumOff val="25000"/>
                      </a:schemeClr>
                    </a:solidFill>
                  </a:tcPr>
                </a:tc>
                <a:tc>
                  <a:txBody>
                    <a:bodyPr/>
                    <a:lstStyle/>
                    <a:p>
                      <a:pPr algn="ctr"/>
                      <a:r>
                        <a:rPr lang="en-GB" sz="1400" dirty="0">
                          <a:effectLst/>
                        </a:rPr>
                        <a:t>Comments</a:t>
                      </a:r>
                    </a:p>
                  </a:txBody>
                  <a:tcPr marL="46789" marR="46789" marT="23394" marB="23394" anchor="ctr">
                    <a:solidFill>
                      <a:schemeClr val="tx2">
                        <a:lumMod val="75000"/>
                        <a:lumOff val="25000"/>
                      </a:schemeClr>
                    </a:solidFill>
                  </a:tcPr>
                </a:tc>
              </a:tr>
              <a:tr h="431034">
                <a:tc>
                  <a:txBody>
                    <a:bodyPr/>
                    <a:lstStyle/>
                    <a:p>
                      <a:pPr algn="ctr"/>
                      <a:r>
                        <a:rPr lang="ru-RU" sz="1400" dirty="0">
                          <a:effectLst/>
                        </a:rPr>
                        <a:t>4</a:t>
                      </a:r>
                    </a:p>
                  </a:txBody>
                  <a:tcPr marL="46789" marR="46789" marT="23394" marB="23394" anchor="ctr"/>
                </a:tc>
                <a:tc>
                  <a:txBody>
                    <a:bodyPr/>
                    <a:lstStyle/>
                    <a:p>
                      <a:pPr algn="ctr"/>
                      <a:r>
                        <a:rPr lang="en-GB" sz="1400" dirty="0">
                          <a:effectLst/>
                        </a:rPr>
                        <a:t>version</a:t>
                      </a:r>
                    </a:p>
                  </a:txBody>
                  <a:tcPr marL="46789" marR="46789" marT="23394" marB="23394" anchor="ctr"/>
                </a:tc>
                <a:tc>
                  <a:txBody>
                    <a:bodyPr/>
                    <a:lstStyle/>
                    <a:p>
                      <a:pPr algn="ctr"/>
                      <a:r>
                        <a:rPr lang="en-GB" sz="1400">
                          <a:effectLst/>
                        </a:rPr>
                        <a:t>int32_t</a:t>
                      </a:r>
                    </a:p>
                  </a:txBody>
                  <a:tcPr marL="46789" marR="46789" marT="23394" marB="23394" anchor="ctr"/>
                </a:tc>
                <a:tc>
                  <a:txBody>
                    <a:bodyPr/>
                    <a:lstStyle/>
                    <a:p>
                      <a:r>
                        <a:rPr lang="en-US" sz="1400" dirty="0">
                          <a:effectLst/>
                        </a:rPr>
                        <a:t>Block version information (note, this is signed)</a:t>
                      </a:r>
                    </a:p>
                  </a:txBody>
                  <a:tcPr marL="46789" marR="46789" marT="23394" marB="23394" anchor="ctr"/>
                </a:tc>
              </a:tr>
              <a:tr h="625257">
                <a:tc>
                  <a:txBody>
                    <a:bodyPr/>
                    <a:lstStyle/>
                    <a:p>
                      <a:pPr algn="ctr"/>
                      <a:r>
                        <a:rPr lang="ru-RU" sz="1400" dirty="0">
                          <a:effectLst/>
                        </a:rPr>
                        <a:t>32</a:t>
                      </a:r>
                    </a:p>
                  </a:txBody>
                  <a:tcPr marL="46789" marR="46789" marT="23394" marB="23394" anchor="ctr"/>
                </a:tc>
                <a:tc>
                  <a:txBody>
                    <a:bodyPr/>
                    <a:lstStyle/>
                    <a:p>
                      <a:pPr algn="ctr"/>
                      <a:r>
                        <a:rPr lang="en-GB" sz="1400" dirty="0" err="1">
                          <a:effectLst/>
                        </a:rPr>
                        <a:t>prev_block</a:t>
                      </a:r>
                      <a:endParaRPr lang="en-GB" sz="1400" dirty="0">
                        <a:effectLst/>
                      </a:endParaRPr>
                    </a:p>
                  </a:txBody>
                  <a:tcPr marL="46789" marR="46789" marT="23394" marB="23394" anchor="ctr"/>
                </a:tc>
                <a:tc>
                  <a:txBody>
                    <a:bodyPr/>
                    <a:lstStyle/>
                    <a:p>
                      <a:pPr algn="ctr"/>
                      <a:r>
                        <a:rPr lang="en-GB" sz="1400" dirty="0">
                          <a:effectLst/>
                        </a:rPr>
                        <a:t>char[32]</a:t>
                      </a:r>
                    </a:p>
                  </a:txBody>
                  <a:tcPr marL="46789" marR="46789" marT="23394" marB="23394" anchor="ctr"/>
                </a:tc>
                <a:tc>
                  <a:txBody>
                    <a:bodyPr/>
                    <a:lstStyle/>
                    <a:p>
                      <a:r>
                        <a:rPr lang="en-US" sz="1400">
                          <a:effectLst/>
                        </a:rPr>
                        <a:t>The hash value of the previous block this particular block references</a:t>
                      </a:r>
                    </a:p>
                  </a:txBody>
                  <a:tcPr marL="46789" marR="46789" marT="23394" marB="23394" anchor="ctr"/>
                </a:tc>
              </a:tr>
              <a:tr h="625257">
                <a:tc>
                  <a:txBody>
                    <a:bodyPr/>
                    <a:lstStyle/>
                    <a:p>
                      <a:pPr algn="ctr"/>
                      <a:r>
                        <a:rPr lang="ru-RU" sz="1400" dirty="0">
                          <a:effectLst/>
                        </a:rPr>
                        <a:t>32</a:t>
                      </a:r>
                    </a:p>
                  </a:txBody>
                  <a:tcPr marL="46789" marR="46789" marT="23394" marB="23394" anchor="ctr"/>
                </a:tc>
                <a:tc>
                  <a:txBody>
                    <a:bodyPr/>
                    <a:lstStyle/>
                    <a:p>
                      <a:pPr algn="ctr"/>
                      <a:r>
                        <a:rPr lang="en-GB" sz="1400">
                          <a:effectLst/>
                        </a:rPr>
                        <a:t>merkle_root</a:t>
                      </a:r>
                    </a:p>
                  </a:txBody>
                  <a:tcPr marL="46789" marR="46789" marT="23394" marB="23394" anchor="ctr"/>
                </a:tc>
                <a:tc>
                  <a:txBody>
                    <a:bodyPr/>
                    <a:lstStyle/>
                    <a:p>
                      <a:pPr algn="ctr"/>
                      <a:r>
                        <a:rPr lang="en-GB" sz="1400" dirty="0">
                          <a:effectLst/>
                        </a:rPr>
                        <a:t>char[32]</a:t>
                      </a:r>
                    </a:p>
                  </a:txBody>
                  <a:tcPr marL="46789" marR="46789" marT="23394" marB="23394" anchor="ctr"/>
                </a:tc>
                <a:tc>
                  <a:txBody>
                    <a:bodyPr/>
                    <a:lstStyle/>
                    <a:p>
                      <a:r>
                        <a:rPr lang="en-US" sz="1400">
                          <a:effectLst/>
                        </a:rPr>
                        <a:t>The reference to a Merkle tree collection which is a hash of all transactions related to this block</a:t>
                      </a:r>
                    </a:p>
                  </a:txBody>
                  <a:tcPr marL="46789" marR="46789" marT="23394" marB="23394" anchor="ctr"/>
                </a:tc>
              </a:tr>
              <a:tr h="819478">
                <a:tc>
                  <a:txBody>
                    <a:bodyPr/>
                    <a:lstStyle/>
                    <a:p>
                      <a:pPr algn="ctr"/>
                      <a:r>
                        <a:rPr lang="ru-RU" sz="1400" dirty="0">
                          <a:effectLst/>
                        </a:rPr>
                        <a:t>4</a:t>
                      </a:r>
                    </a:p>
                  </a:txBody>
                  <a:tcPr marL="46789" marR="46789" marT="23394" marB="23394" anchor="ctr"/>
                </a:tc>
                <a:tc>
                  <a:txBody>
                    <a:bodyPr/>
                    <a:lstStyle/>
                    <a:p>
                      <a:pPr algn="ctr"/>
                      <a:r>
                        <a:rPr lang="en-GB" sz="1400">
                          <a:effectLst/>
                        </a:rPr>
                        <a:t>timestamp</a:t>
                      </a:r>
                    </a:p>
                  </a:txBody>
                  <a:tcPr marL="46789" marR="46789" marT="23394" marB="23394" anchor="ctr"/>
                </a:tc>
                <a:tc>
                  <a:txBody>
                    <a:bodyPr/>
                    <a:lstStyle/>
                    <a:p>
                      <a:pPr algn="ctr"/>
                      <a:r>
                        <a:rPr lang="en-GB" sz="1400" dirty="0">
                          <a:effectLst/>
                        </a:rPr>
                        <a:t>uint32_t</a:t>
                      </a:r>
                    </a:p>
                  </a:txBody>
                  <a:tcPr marL="46789" marR="46789" marT="23394" marB="23394" anchor="ctr"/>
                </a:tc>
                <a:tc>
                  <a:txBody>
                    <a:bodyPr/>
                    <a:lstStyle/>
                    <a:p>
                      <a:r>
                        <a:rPr lang="en-US" sz="1400">
                          <a:effectLst/>
                        </a:rPr>
                        <a:t>A Unix timestamp recording when this block was created (Currently limited to dates before the year 2106!)</a:t>
                      </a:r>
                    </a:p>
                  </a:txBody>
                  <a:tcPr marL="46789" marR="46789" marT="23394" marB="23394" anchor="ctr"/>
                </a:tc>
              </a:tr>
              <a:tr h="474397">
                <a:tc>
                  <a:txBody>
                    <a:bodyPr/>
                    <a:lstStyle/>
                    <a:p>
                      <a:pPr algn="ctr"/>
                      <a:r>
                        <a:rPr lang="ru-RU" sz="1400" dirty="0">
                          <a:effectLst/>
                        </a:rPr>
                        <a:t>4</a:t>
                      </a:r>
                    </a:p>
                  </a:txBody>
                  <a:tcPr marL="46789" marR="46789" marT="23394" marB="23394" anchor="ctr"/>
                </a:tc>
                <a:tc>
                  <a:txBody>
                    <a:bodyPr/>
                    <a:lstStyle/>
                    <a:p>
                      <a:pPr algn="ctr"/>
                      <a:r>
                        <a:rPr lang="en-GB" sz="1400">
                          <a:effectLst/>
                        </a:rPr>
                        <a:t>bits</a:t>
                      </a:r>
                    </a:p>
                  </a:txBody>
                  <a:tcPr marL="46789" marR="46789" marT="23394" marB="23394" anchor="ctr"/>
                </a:tc>
                <a:tc>
                  <a:txBody>
                    <a:bodyPr/>
                    <a:lstStyle/>
                    <a:p>
                      <a:pPr algn="ctr"/>
                      <a:r>
                        <a:rPr lang="en-GB" sz="1400" dirty="0">
                          <a:effectLst/>
                        </a:rPr>
                        <a:t>uint32_t</a:t>
                      </a:r>
                    </a:p>
                  </a:txBody>
                  <a:tcPr marL="46789" marR="46789" marT="23394" marB="23394" anchor="ctr"/>
                </a:tc>
                <a:tc>
                  <a:txBody>
                    <a:bodyPr/>
                    <a:lstStyle/>
                    <a:p>
                      <a:r>
                        <a:rPr lang="en-US" sz="1400" dirty="0">
                          <a:effectLst/>
                        </a:rPr>
                        <a:t>The calculated </a:t>
                      </a:r>
                      <a:r>
                        <a:rPr lang="en-US" sz="1400" u="none" strike="noStrike" dirty="0">
                          <a:effectLst/>
                        </a:rPr>
                        <a:t>difficulty target</a:t>
                      </a:r>
                      <a:r>
                        <a:rPr lang="en-US" sz="1400" dirty="0">
                          <a:effectLst/>
                        </a:rPr>
                        <a:t> being used for this block</a:t>
                      </a:r>
                    </a:p>
                  </a:txBody>
                  <a:tcPr marL="46789" marR="46789" marT="23394" marB="23394" anchor="ctr"/>
                </a:tc>
              </a:tr>
              <a:tr h="819478">
                <a:tc>
                  <a:txBody>
                    <a:bodyPr/>
                    <a:lstStyle/>
                    <a:p>
                      <a:pPr algn="ctr"/>
                      <a:r>
                        <a:rPr lang="ru-RU" sz="1400" dirty="0">
                          <a:effectLst/>
                        </a:rPr>
                        <a:t>4</a:t>
                      </a:r>
                    </a:p>
                  </a:txBody>
                  <a:tcPr marL="46789" marR="46789" marT="23394" marB="23394" anchor="ctr"/>
                </a:tc>
                <a:tc>
                  <a:txBody>
                    <a:bodyPr/>
                    <a:lstStyle/>
                    <a:p>
                      <a:pPr algn="ctr"/>
                      <a:r>
                        <a:rPr lang="en-GB" sz="1400">
                          <a:effectLst/>
                        </a:rPr>
                        <a:t>nonce</a:t>
                      </a:r>
                    </a:p>
                  </a:txBody>
                  <a:tcPr marL="46789" marR="46789" marT="23394" marB="23394" anchor="ctr"/>
                </a:tc>
                <a:tc>
                  <a:txBody>
                    <a:bodyPr/>
                    <a:lstStyle/>
                    <a:p>
                      <a:pPr algn="ctr"/>
                      <a:r>
                        <a:rPr lang="en-GB" sz="1400" dirty="0">
                          <a:effectLst/>
                        </a:rPr>
                        <a:t>uint32_t</a:t>
                      </a:r>
                    </a:p>
                  </a:txBody>
                  <a:tcPr marL="46789" marR="46789" marT="23394" marB="23394" anchor="ctr"/>
                </a:tc>
                <a:tc>
                  <a:txBody>
                    <a:bodyPr/>
                    <a:lstStyle/>
                    <a:p>
                      <a:r>
                        <a:rPr lang="en-US" sz="1400" dirty="0">
                          <a:effectLst/>
                        </a:rPr>
                        <a:t>The nonce used to generate this block… to allow variations of the header and compute different hashes</a:t>
                      </a:r>
                    </a:p>
                  </a:txBody>
                  <a:tcPr marL="46789" marR="46789" marT="23394" marB="23394" anchor="ctr"/>
                </a:tc>
              </a:tr>
              <a:tr h="332078">
                <a:tc>
                  <a:txBody>
                    <a:bodyPr/>
                    <a:lstStyle/>
                    <a:p>
                      <a:pPr algn="ctr"/>
                      <a:r>
                        <a:rPr lang="ru-RU" sz="1400" dirty="0">
                          <a:effectLst/>
                        </a:rPr>
                        <a:t> ?</a:t>
                      </a:r>
                    </a:p>
                  </a:txBody>
                  <a:tcPr marL="46789" marR="46789" marT="23394" marB="23394" anchor="ctr"/>
                </a:tc>
                <a:tc>
                  <a:txBody>
                    <a:bodyPr/>
                    <a:lstStyle/>
                    <a:p>
                      <a:pPr algn="ctr"/>
                      <a:r>
                        <a:rPr lang="en-GB" sz="1400">
                          <a:effectLst/>
                        </a:rPr>
                        <a:t>txn_count</a:t>
                      </a:r>
                    </a:p>
                  </a:txBody>
                  <a:tcPr marL="46789" marR="46789" marT="23394" marB="23394" anchor="ctr"/>
                </a:tc>
                <a:tc>
                  <a:txBody>
                    <a:bodyPr/>
                    <a:lstStyle/>
                    <a:p>
                      <a:pPr algn="ctr"/>
                      <a:r>
                        <a:rPr lang="en-GB" sz="1400" u="none" strike="noStrike" dirty="0">
                          <a:effectLst/>
                        </a:rPr>
                        <a:t>var_int</a:t>
                      </a:r>
                      <a:endParaRPr lang="en-GB" sz="1400" dirty="0">
                        <a:effectLst/>
                      </a:endParaRPr>
                    </a:p>
                  </a:txBody>
                  <a:tcPr marL="46789" marR="46789" marT="23394" marB="23394" anchor="ctr"/>
                </a:tc>
                <a:tc>
                  <a:txBody>
                    <a:bodyPr/>
                    <a:lstStyle/>
                    <a:p>
                      <a:r>
                        <a:rPr lang="en-GB" sz="1400">
                          <a:effectLst/>
                        </a:rPr>
                        <a:t>Number of transaction entries</a:t>
                      </a:r>
                    </a:p>
                  </a:txBody>
                  <a:tcPr marL="46789" marR="46789" marT="23394" marB="23394" anchor="ctr"/>
                </a:tc>
              </a:tr>
              <a:tr h="431034">
                <a:tc>
                  <a:txBody>
                    <a:bodyPr/>
                    <a:lstStyle/>
                    <a:p>
                      <a:pPr algn="ctr"/>
                      <a:r>
                        <a:rPr lang="ru-RU" sz="1400" dirty="0">
                          <a:effectLst/>
                        </a:rPr>
                        <a:t> ?</a:t>
                      </a:r>
                    </a:p>
                  </a:txBody>
                  <a:tcPr marL="46789" marR="46789" marT="23394" marB="23394" anchor="ctr"/>
                </a:tc>
                <a:tc>
                  <a:txBody>
                    <a:bodyPr/>
                    <a:lstStyle/>
                    <a:p>
                      <a:pPr algn="ctr"/>
                      <a:r>
                        <a:rPr lang="en-GB" sz="1400">
                          <a:effectLst/>
                        </a:rPr>
                        <a:t>txns</a:t>
                      </a:r>
                    </a:p>
                  </a:txBody>
                  <a:tcPr marL="46789" marR="46789" marT="23394" marB="23394" anchor="ctr"/>
                </a:tc>
                <a:tc>
                  <a:txBody>
                    <a:bodyPr/>
                    <a:lstStyle/>
                    <a:p>
                      <a:pPr algn="ctr"/>
                      <a:r>
                        <a:rPr lang="en-GB" sz="1400" dirty="0" err="1">
                          <a:effectLst/>
                        </a:rPr>
                        <a:t>tx</a:t>
                      </a:r>
                      <a:r>
                        <a:rPr lang="en-GB" sz="1400" dirty="0">
                          <a:effectLst/>
                        </a:rPr>
                        <a:t>[]</a:t>
                      </a:r>
                    </a:p>
                  </a:txBody>
                  <a:tcPr marL="46789" marR="46789" marT="23394" marB="23394" anchor="ctr"/>
                </a:tc>
                <a:tc>
                  <a:txBody>
                    <a:bodyPr/>
                    <a:lstStyle/>
                    <a:p>
                      <a:r>
                        <a:rPr lang="en-US" sz="1400" dirty="0">
                          <a:effectLst/>
                        </a:rPr>
                        <a:t>Block transactions, in format of "</a:t>
                      </a:r>
                      <a:r>
                        <a:rPr lang="en-US" sz="1400" dirty="0" err="1">
                          <a:effectLst/>
                        </a:rPr>
                        <a:t>tx</a:t>
                      </a:r>
                      <a:r>
                        <a:rPr lang="en-US" sz="1400" dirty="0">
                          <a:effectLst/>
                        </a:rPr>
                        <a:t>" command</a:t>
                      </a:r>
                    </a:p>
                  </a:txBody>
                  <a:tcPr marL="46789" marR="46789" marT="23394" marB="23394" anchor="ctr"/>
                </a:tc>
              </a:tr>
            </a:tbl>
          </a:graphicData>
        </a:graphic>
      </p:graphicFrame>
      <p:sp>
        <p:nvSpPr>
          <p:cNvPr id="4" name="Прямоугольник 3"/>
          <p:cNvSpPr/>
          <p:nvPr/>
        </p:nvSpPr>
        <p:spPr>
          <a:xfrm>
            <a:off x="552451" y="4705350"/>
            <a:ext cx="11039474" cy="628650"/>
          </a:xfrm>
          <a:prstGeom prst="rect">
            <a:avLst/>
          </a:prstGeom>
          <a:noFill/>
          <a:ln w="57150">
            <a:solidFill>
              <a:schemeClr val="accent6">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85841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60</a:t>
            </a:fld>
            <a:endParaRPr lang="ru-RU"/>
          </a:p>
        </p:txBody>
      </p:sp>
      <p:sp>
        <p:nvSpPr>
          <p:cNvPr id="8" name="Заголовок 7"/>
          <p:cNvSpPr>
            <a:spLocks noGrp="1"/>
          </p:cNvSpPr>
          <p:nvPr>
            <p:ph type="title"/>
          </p:nvPr>
        </p:nvSpPr>
        <p:spPr/>
        <p:txBody>
          <a:bodyPr/>
          <a:lstStyle/>
          <a:p>
            <a:r>
              <a:rPr lang="en-US" dirty="0" smtClean="0"/>
              <a:t>So much cases</a:t>
            </a:r>
            <a:endParaRPr lang="ru-RU" dirty="0"/>
          </a:p>
        </p:txBody>
      </p:sp>
      <p:pic>
        <p:nvPicPr>
          <p:cNvPr id="2" name="Рисунок 1"/>
          <p:cNvPicPr>
            <a:picLocks noChangeAspect="1"/>
          </p:cNvPicPr>
          <p:nvPr/>
        </p:nvPicPr>
        <p:blipFill>
          <a:blip r:embed="rId3"/>
          <a:stretch>
            <a:fillRect/>
          </a:stretch>
        </p:blipFill>
        <p:spPr>
          <a:xfrm>
            <a:off x="1676400" y="1700212"/>
            <a:ext cx="8839200" cy="3457575"/>
          </a:xfrm>
          <a:prstGeom prst="rect">
            <a:avLst/>
          </a:prstGeom>
        </p:spPr>
      </p:pic>
      <p:pic>
        <p:nvPicPr>
          <p:cNvPr id="4" name="Рисунок 3"/>
          <p:cNvPicPr>
            <a:picLocks noChangeAspect="1"/>
          </p:cNvPicPr>
          <p:nvPr/>
        </p:nvPicPr>
        <p:blipFill>
          <a:blip r:embed="rId4"/>
          <a:stretch>
            <a:fillRect/>
          </a:stretch>
        </p:blipFill>
        <p:spPr>
          <a:xfrm>
            <a:off x="3298639" y="1052068"/>
            <a:ext cx="7572375" cy="3648075"/>
          </a:xfrm>
          <a:prstGeom prst="rect">
            <a:avLst/>
          </a:prstGeom>
        </p:spPr>
      </p:pic>
      <p:pic>
        <p:nvPicPr>
          <p:cNvPr id="5" name="Рисунок 4"/>
          <p:cNvPicPr>
            <a:picLocks noChangeAspect="1"/>
          </p:cNvPicPr>
          <p:nvPr/>
        </p:nvPicPr>
        <p:blipFill>
          <a:blip r:embed="rId5"/>
          <a:stretch>
            <a:fillRect/>
          </a:stretch>
        </p:blipFill>
        <p:spPr>
          <a:xfrm>
            <a:off x="935444" y="852505"/>
            <a:ext cx="7828332" cy="4595944"/>
          </a:xfrm>
          <a:prstGeom prst="rect">
            <a:avLst/>
          </a:prstGeom>
        </p:spPr>
      </p:pic>
      <p:pic>
        <p:nvPicPr>
          <p:cNvPr id="6" name="Рисунок 5"/>
          <p:cNvPicPr>
            <a:picLocks noChangeAspect="1"/>
          </p:cNvPicPr>
          <p:nvPr/>
        </p:nvPicPr>
        <p:blipFill>
          <a:blip r:embed="rId6"/>
          <a:stretch>
            <a:fillRect/>
          </a:stretch>
        </p:blipFill>
        <p:spPr>
          <a:xfrm>
            <a:off x="3298639" y="1785184"/>
            <a:ext cx="7957916" cy="4415722"/>
          </a:xfrm>
          <a:prstGeom prst="rect">
            <a:avLst/>
          </a:prstGeom>
        </p:spPr>
      </p:pic>
      <p:pic>
        <p:nvPicPr>
          <p:cNvPr id="7" name="Рисунок 6"/>
          <p:cNvPicPr>
            <a:picLocks noChangeAspect="1"/>
          </p:cNvPicPr>
          <p:nvPr/>
        </p:nvPicPr>
        <p:blipFill>
          <a:blip r:embed="rId7"/>
          <a:stretch>
            <a:fillRect/>
          </a:stretch>
        </p:blipFill>
        <p:spPr>
          <a:xfrm>
            <a:off x="955638" y="1123571"/>
            <a:ext cx="9054528" cy="2977481"/>
          </a:xfrm>
          <a:prstGeom prst="rect">
            <a:avLst/>
          </a:prstGeom>
        </p:spPr>
      </p:pic>
      <p:pic>
        <p:nvPicPr>
          <p:cNvPr id="9" name="Рисунок 8"/>
          <p:cNvPicPr>
            <a:picLocks noChangeAspect="1"/>
          </p:cNvPicPr>
          <p:nvPr/>
        </p:nvPicPr>
        <p:blipFill>
          <a:blip r:embed="rId8"/>
          <a:stretch>
            <a:fillRect/>
          </a:stretch>
        </p:blipFill>
        <p:spPr>
          <a:xfrm>
            <a:off x="4237590" y="539738"/>
            <a:ext cx="5950283" cy="5767866"/>
          </a:xfrm>
          <a:prstGeom prst="rect">
            <a:avLst/>
          </a:prstGeom>
        </p:spPr>
      </p:pic>
      <p:pic>
        <p:nvPicPr>
          <p:cNvPr id="12" name="Рисунок 11"/>
          <p:cNvPicPr>
            <a:picLocks noChangeAspect="1"/>
          </p:cNvPicPr>
          <p:nvPr/>
        </p:nvPicPr>
        <p:blipFill>
          <a:blip r:embed="rId9"/>
          <a:stretch>
            <a:fillRect/>
          </a:stretch>
        </p:blipFill>
        <p:spPr>
          <a:xfrm>
            <a:off x="359425" y="273861"/>
            <a:ext cx="5618966" cy="5753231"/>
          </a:xfrm>
          <a:prstGeom prst="rect">
            <a:avLst/>
          </a:prstGeom>
        </p:spPr>
      </p:pic>
      <p:pic>
        <p:nvPicPr>
          <p:cNvPr id="13" name="Рисунок 12"/>
          <p:cNvPicPr>
            <a:picLocks noChangeAspect="1"/>
          </p:cNvPicPr>
          <p:nvPr/>
        </p:nvPicPr>
        <p:blipFill>
          <a:blip r:embed="rId10"/>
          <a:stretch>
            <a:fillRect/>
          </a:stretch>
        </p:blipFill>
        <p:spPr>
          <a:xfrm>
            <a:off x="3830453" y="534882"/>
            <a:ext cx="7426102" cy="5137115"/>
          </a:xfrm>
          <a:prstGeom prst="rect">
            <a:avLst/>
          </a:prstGeom>
        </p:spPr>
      </p:pic>
      <p:pic>
        <p:nvPicPr>
          <p:cNvPr id="14" name="Рисунок 13"/>
          <p:cNvPicPr>
            <a:picLocks noChangeAspect="1"/>
          </p:cNvPicPr>
          <p:nvPr/>
        </p:nvPicPr>
        <p:blipFill>
          <a:blip r:embed="rId11"/>
          <a:stretch>
            <a:fillRect/>
          </a:stretch>
        </p:blipFill>
        <p:spPr>
          <a:xfrm>
            <a:off x="3097734" y="226234"/>
            <a:ext cx="5775666" cy="6372414"/>
          </a:xfrm>
          <a:prstGeom prst="rect">
            <a:avLst/>
          </a:prstGeom>
        </p:spPr>
      </p:pic>
      <p:pic>
        <p:nvPicPr>
          <p:cNvPr id="15" name="Рисунок 14"/>
          <p:cNvPicPr>
            <a:picLocks noChangeAspect="1"/>
          </p:cNvPicPr>
          <p:nvPr/>
        </p:nvPicPr>
        <p:blipFill>
          <a:blip r:embed="rId12"/>
          <a:stretch>
            <a:fillRect/>
          </a:stretch>
        </p:blipFill>
        <p:spPr>
          <a:xfrm>
            <a:off x="5561331" y="1151124"/>
            <a:ext cx="6310737" cy="4894327"/>
          </a:xfrm>
          <a:prstGeom prst="rect">
            <a:avLst/>
          </a:prstGeom>
        </p:spPr>
      </p:pic>
      <p:pic>
        <p:nvPicPr>
          <p:cNvPr id="16" name="Рисунок 15"/>
          <p:cNvPicPr>
            <a:picLocks noChangeAspect="1"/>
          </p:cNvPicPr>
          <p:nvPr/>
        </p:nvPicPr>
        <p:blipFill>
          <a:blip r:embed="rId13"/>
          <a:stretch>
            <a:fillRect/>
          </a:stretch>
        </p:blipFill>
        <p:spPr>
          <a:xfrm>
            <a:off x="214683" y="1285851"/>
            <a:ext cx="5202644" cy="4922874"/>
          </a:xfrm>
          <a:prstGeom prst="rect">
            <a:avLst/>
          </a:prstGeom>
        </p:spPr>
      </p:pic>
      <p:grpSp>
        <p:nvGrpSpPr>
          <p:cNvPr id="19" name="Группа 18"/>
          <p:cNvGrpSpPr/>
          <p:nvPr/>
        </p:nvGrpSpPr>
        <p:grpSpPr>
          <a:xfrm>
            <a:off x="185171" y="2102137"/>
            <a:ext cx="11605725" cy="4118948"/>
            <a:chOff x="185171" y="2102137"/>
            <a:chExt cx="11605725" cy="4118948"/>
          </a:xfrm>
        </p:grpSpPr>
        <p:pic>
          <p:nvPicPr>
            <p:cNvPr id="17" name="Рисунок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75767" y="2102137"/>
              <a:ext cx="7315129" cy="4114760"/>
            </a:xfrm>
            <a:prstGeom prst="rect">
              <a:avLst/>
            </a:prstGeom>
          </p:spPr>
        </p:pic>
        <p:pic>
          <p:nvPicPr>
            <p:cNvPr id="18" name="Рисунок 17"/>
            <p:cNvPicPr>
              <a:picLocks noChangeAspect="1"/>
            </p:cNvPicPr>
            <p:nvPr/>
          </p:nvPicPr>
          <p:blipFill>
            <a:blip r:embed="rId15"/>
            <a:stretch>
              <a:fillRect/>
            </a:stretch>
          </p:blipFill>
          <p:spPr>
            <a:xfrm>
              <a:off x="185171" y="2999824"/>
              <a:ext cx="4295015" cy="3221261"/>
            </a:xfrm>
            <a:prstGeom prst="rect">
              <a:avLst/>
            </a:prstGeom>
          </p:spPr>
        </p:pic>
      </p:grpSp>
    </p:spTree>
    <p:extLst>
      <p:ext uri="{BB962C8B-B14F-4D97-AF65-F5344CB8AC3E}">
        <p14:creationId xmlns:p14="http://schemas.microsoft.com/office/powerpoint/2010/main" val="201302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5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5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25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25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5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25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25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61</a:t>
            </a:fld>
            <a:endParaRPr lang="ru-RU"/>
          </a:p>
        </p:txBody>
      </p:sp>
      <p:pic>
        <p:nvPicPr>
          <p:cNvPr id="13314" name="Picture 2" descr="https://i.imgflip.com/283q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278" y="1020725"/>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1291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434975" y="2931941"/>
            <a:ext cx="6189109" cy="497059"/>
          </a:xfrm>
        </p:spPr>
        <p:txBody>
          <a:bodyPr/>
          <a:lstStyle/>
          <a:p>
            <a:r>
              <a:rPr lang="en-US" dirty="0" err="1" smtClean="0"/>
              <a:t>CoinHive</a:t>
            </a:r>
            <a:endParaRPr lang="ru-RU" dirty="0"/>
          </a:p>
        </p:txBody>
      </p:sp>
    </p:spTree>
    <p:extLst>
      <p:ext uri="{BB962C8B-B14F-4D97-AF65-F5344CB8AC3E}">
        <p14:creationId xmlns:p14="http://schemas.microsoft.com/office/powerpoint/2010/main" val="36915516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63</a:t>
            </a:fld>
            <a:endParaRPr lang="ru-RU"/>
          </a:p>
        </p:txBody>
      </p:sp>
      <p:sp>
        <p:nvSpPr>
          <p:cNvPr id="8" name="Заголовок 7"/>
          <p:cNvSpPr>
            <a:spLocks noGrp="1"/>
          </p:cNvSpPr>
          <p:nvPr>
            <p:ph type="title"/>
          </p:nvPr>
        </p:nvSpPr>
        <p:spPr/>
        <p:txBody>
          <a:bodyPr/>
          <a:lstStyle/>
          <a:p>
            <a:r>
              <a:rPr lang="en-US" b="0" dirty="0" err="1" smtClean="0"/>
              <a:t>CoinHive</a:t>
            </a:r>
            <a:r>
              <a:rPr lang="en-GB" b="0" dirty="0" smtClean="0"/>
              <a:t>: What is it?</a:t>
            </a:r>
            <a:endParaRPr lang="ru-RU" dirty="0"/>
          </a:p>
        </p:txBody>
      </p:sp>
      <p:sp>
        <p:nvSpPr>
          <p:cNvPr id="2" name="TextBox 1"/>
          <p:cNvSpPr txBox="1"/>
          <p:nvPr/>
        </p:nvSpPr>
        <p:spPr>
          <a:xfrm>
            <a:off x="434976" y="1360967"/>
            <a:ext cx="11318874" cy="452431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err="1" smtClean="0">
                <a:solidFill>
                  <a:schemeClr val="accent4"/>
                </a:solidFill>
              </a:rPr>
              <a:t>Monero</a:t>
            </a:r>
            <a:r>
              <a:rPr lang="en-US" dirty="0" smtClean="0">
                <a:solidFill>
                  <a:schemeClr val="accent4"/>
                </a:solidFill>
              </a:rPr>
              <a:t> mining web service</a:t>
            </a:r>
          </a:p>
          <a:p>
            <a:pPr marL="285750" indent="-285750">
              <a:lnSpc>
                <a:spcPct val="200000"/>
              </a:lnSpc>
              <a:buFont typeface="Arial" panose="020B0604020202020204" pitchFamily="34" charset="0"/>
              <a:buChar char="•"/>
            </a:pPr>
            <a:r>
              <a:rPr lang="en-US" dirty="0" smtClean="0">
                <a:solidFill>
                  <a:schemeClr val="accent4"/>
                </a:solidFill>
              </a:rPr>
              <a:t>Can be deployed </a:t>
            </a:r>
            <a:r>
              <a:rPr lang="en-US" dirty="0">
                <a:solidFill>
                  <a:schemeClr val="accent4"/>
                </a:solidFill>
              </a:rPr>
              <a:t>on </a:t>
            </a:r>
            <a:r>
              <a:rPr lang="en-US" dirty="0" smtClean="0">
                <a:solidFill>
                  <a:schemeClr val="accent4"/>
                </a:solidFill>
              </a:rPr>
              <a:t>a </a:t>
            </a:r>
            <a:r>
              <a:rPr lang="en-US" dirty="0">
                <a:solidFill>
                  <a:schemeClr val="accent4"/>
                </a:solidFill>
              </a:rPr>
              <a:t>website using </a:t>
            </a:r>
            <a:r>
              <a:rPr lang="en-US" dirty="0" smtClean="0">
                <a:solidFill>
                  <a:schemeClr val="accent4"/>
                </a:solidFill>
              </a:rPr>
              <a:t>JavaScript</a:t>
            </a:r>
          </a:p>
          <a:p>
            <a:pPr marL="742950" lvl="1" indent="-285750">
              <a:lnSpc>
                <a:spcPct val="200000"/>
              </a:lnSpc>
              <a:buFont typeface="Arial" panose="020B0604020202020204" pitchFamily="34" charset="0"/>
              <a:buChar char="•"/>
            </a:pPr>
            <a:r>
              <a:rPr lang="en-US" dirty="0" smtClean="0">
                <a:solidFill>
                  <a:schemeClr val="accent4"/>
                </a:solidFill>
              </a:rPr>
              <a:t>Or injected into the traffic </a:t>
            </a:r>
            <a:r>
              <a:rPr lang="en-US" dirty="0" smtClean="0">
                <a:solidFill>
                  <a:schemeClr val="accent4"/>
                </a:solidFill>
                <a:sym typeface="Wingdings" panose="05000000000000000000" pitchFamily="2" charset="2"/>
              </a:rPr>
              <a:t></a:t>
            </a:r>
            <a:endParaRPr lang="en-US" dirty="0">
              <a:solidFill>
                <a:schemeClr val="accent4"/>
              </a:solidFill>
            </a:endParaRPr>
          </a:p>
          <a:p>
            <a:pPr marL="285750" indent="-285750">
              <a:lnSpc>
                <a:spcPct val="200000"/>
              </a:lnSpc>
              <a:buFont typeface="Arial" panose="020B0604020202020204" pitchFamily="34" charset="0"/>
              <a:buChar char="•"/>
            </a:pPr>
            <a:r>
              <a:rPr lang="en-US" dirty="0" smtClean="0">
                <a:solidFill>
                  <a:schemeClr val="accent4"/>
                </a:solidFill>
              </a:rPr>
              <a:t>So, mining in the browser using user’s CPU</a:t>
            </a:r>
          </a:p>
          <a:p>
            <a:pPr marL="285750" indent="-285750">
              <a:lnSpc>
                <a:spcPct val="200000"/>
              </a:lnSpc>
              <a:buFont typeface="Arial" panose="020B0604020202020204" pitchFamily="34" charset="0"/>
              <a:buChar char="•"/>
            </a:pPr>
            <a:r>
              <a:rPr lang="en-US" dirty="0" smtClean="0">
                <a:solidFill>
                  <a:schemeClr val="accent4"/>
                </a:solidFill>
              </a:rPr>
              <a:t>Originally developed as </a:t>
            </a:r>
            <a:r>
              <a:rPr lang="en-US" dirty="0">
                <a:solidFill>
                  <a:schemeClr val="accent4"/>
                </a:solidFill>
              </a:rPr>
              <a:t>an alternative to advertising revenue</a:t>
            </a:r>
            <a:endParaRPr lang="en-US" dirty="0" smtClean="0">
              <a:solidFill>
                <a:schemeClr val="accent4"/>
              </a:solidFill>
            </a:endParaRPr>
          </a:p>
          <a:p>
            <a:pPr marL="285750" indent="-285750">
              <a:lnSpc>
                <a:spcPct val="200000"/>
              </a:lnSpc>
              <a:buFont typeface="Arial" panose="020B0604020202020204" pitchFamily="34" charset="0"/>
              <a:buChar char="•"/>
            </a:pPr>
            <a:endParaRPr lang="en-US" dirty="0" smtClean="0">
              <a:solidFill>
                <a:schemeClr val="accent4"/>
              </a:solidFill>
            </a:endParaRPr>
          </a:p>
          <a:p>
            <a:pPr marL="285750" indent="-285750">
              <a:lnSpc>
                <a:spcPct val="200000"/>
              </a:lnSpc>
              <a:buFont typeface="Arial" panose="020B0604020202020204" pitchFamily="34" charset="0"/>
              <a:buChar char="•"/>
            </a:pPr>
            <a:endParaRPr lang="en-US" dirty="0" smtClean="0">
              <a:solidFill>
                <a:schemeClr val="bg1"/>
              </a:solidFill>
            </a:endParaRPr>
          </a:p>
          <a:p>
            <a:pPr marL="285750" indent="-285750">
              <a:lnSpc>
                <a:spcPct val="200000"/>
              </a:lnSpc>
              <a:buFont typeface="Arial" panose="020B0604020202020204" pitchFamily="34" charset="0"/>
              <a:buChar char="•"/>
            </a:pPr>
            <a:endParaRPr lang="ru-RU" dirty="0">
              <a:solidFill>
                <a:schemeClr val="accent4"/>
              </a:solidFill>
            </a:endParaRPr>
          </a:p>
        </p:txBody>
      </p:sp>
    </p:spTree>
    <p:extLst>
      <p:ext uri="{BB962C8B-B14F-4D97-AF65-F5344CB8AC3E}">
        <p14:creationId xmlns:p14="http://schemas.microsoft.com/office/powerpoint/2010/main" val="18006210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64</a:t>
            </a:fld>
            <a:endParaRPr lang="ru-RU"/>
          </a:p>
        </p:txBody>
      </p:sp>
      <p:sp>
        <p:nvSpPr>
          <p:cNvPr id="8" name="Заголовок 7"/>
          <p:cNvSpPr>
            <a:spLocks noGrp="1"/>
          </p:cNvSpPr>
          <p:nvPr>
            <p:ph type="title"/>
          </p:nvPr>
        </p:nvSpPr>
        <p:spPr/>
        <p:txBody>
          <a:bodyPr/>
          <a:lstStyle/>
          <a:p>
            <a:r>
              <a:rPr lang="en-US" b="0" dirty="0" err="1" smtClean="0"/>
              <a:t>CoinHive</a:t>
            </a:r>
            <a:r>
              <a:rPr lang="en-GB" b="0" dirty="0" smtClean="0"/>
              <a:t>: Distribution</a:t>
            </a:r>
            <a:endParaRPr lang="ru-RU" dirty="0"/>
          </a:p>
        </p:txBody>
      </p:sp>
      <p:sp>
        <p:nvSpPr>
          <p:cNvPr id="2" name="TextBox 1"/>
          <p:cNvSpPr txBox="1"/>
          <p:nvPr/>
        </p:nvSpPr>
        <p:spPr>
          <a:xfrm>
            <a:off x="434976" y="1948688"/>
            <a:ext cx="4131573"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4"/>
                </a:solidFill>
              </a:rPr>
              <a:t>Content from browser</a:t>
            </a:r>
          </a:p>
          <a:p>
            <a:pPr marL="285750" indent="-285750">
              <a:buFont typeface="Arial" panose="020B0604020202020204" pitchFamily="34" charset="0"/>
              <a:buChar char="•"/>
            </a:pPr>
            <a:endParaRPr lang="en-US" dirty="0">
              <a:solidFill>
                <a:schemeClr val="accent4"/>
              </a:solidFill>
            </a:endParaRPr>
          </a:p>
          <a:p>
            <a:pPr marL="285750" indent="-285750">
              <a:buFont typeface="Arial" panose="020B0604020202020204" pitchFamily="34" charset="0"/>
              <a:buChar char="•"/>
            </a:pPr>
            <a:endParaRPr lang="en-US" dirty="0">
              <a:solidFill>
                <a:schemeClr val="accent4"/>
              </a:solidFill>
            </a:endParaRPr>
          </a:p>
          <a:p>
            <a:pPr marL="285750" indent="-285750">
              <a:buFont typeface="Arial" panose="020B0604020202020204" pitchFamily="34" charset="0"/>
              <a:buChar char="•"/>
            </a:pPr>
            <a:r>
              <a:rPr lang="en-US" dirty="0">
                <a:solidFill>
                  <a:schemeClr val="accent4"/>
                </a:solidFill>
              </a:rPr>
              <a:t>Hacked web </a:t>
            </a:r>
            <a:r>
              <a:rPr lang="en-US" dirty="0" smtClean="0">
                <a:solidFill>
                  <a:schemeClr val="accent4"/>
                </a:solidFill>
              </a:rPr>
              <a:t>pages with big </a:t>
            </a:r>
            <a:r>
              <a:rPr lang="en-US" dirty="0">
                <a:solidFill>
                  <a:schemeClr val="accent4"/>
                </a:solidFill>
              </a:rPr>
              <a:t>traffic </a:t>
            </a:r>
          </a:p>
          <a:p>
            <a:pPr marL="285750" indent="-285750">
              <a:buFont typeface="Arial" panose="020B0604020202020204" pitchFamily="34" charset="0"/>
              <a:buChar char="•"/>
            </a:pPr>
            <a:endParaRPr lang="en-US" dirty="0">
              <a:solidFill>
                <a:schemeClr val="accent4"/>
              </a:solidFill>
            </a:endParaRPr>
          </a:p>
          <a:p>
            <a:pPr marL="285750" indent="-285750">
              <a:buFont typeface="Arial" panose="020B0604020202020204" pitchFamily="34" charset="0"/>
              <a:buChar char="•"/>
            </a:pPr>
            <a:endParaRPr lang="en-US" dirty="0" smtClean="0">
              <a:solidFill>
                <a:schemeClr val="accent4"/>
              </a:solidFill>
            </a:endParaRPr>
          </a:p>
          <a:p>
            <a:pPr marL="285750" indent="-285750">
              <a:buFont typeface="Arial" panose="020B0604020202020204" pitchFamily="34" charset="0"/>
              <a:buChar char="•"/>
            </a:pPr>
            <a:r>
              <a:rPr lang="en-US" dirty="0" smtClean="0">
                <a:solidFill>
                  <a:schemeClr val="accent4"/>
                </a:solidFill>
              </a:rPr>
              <a:t>Infected ads</a:t>
            </a:r>
          </a:p>
          <a:p>
            <a:pPr marL="285750" indent="-285750">
              <a:buFont typeface="Arial" panose="020B0604020202020204" pitchFamily="34" charset="0"/>
              <a:buChar char="•"/>
            </a:pPr>
            <a:endParaRPr lang="en-US" dirty="0" smtClean="0">
              <a:solidFill>
                <a:schemeClr val="accent4"/>
              </a:solidFill>
            </a:endParaRPr>
          </a:p>
          <a:p>
            <a:pPr marL="285750" indent="-285750">
              <a:buFont typeface="Arial" panose="020B0604020202020204" pitchFamily="34" charset="0"/>
              <a:buChar char="•"/>
            </a:pPr>
            <a:endParaRPr lang="en-US" dirty="0">
              <a:solidFill>
                <a:schemeClr val="accent4"/>
              </a:solidFill>
            </a:endParaRPr>
          </a:p>
          <a:p>
            <a:pPr marL="285750" indent="-285750">
              <a:buFont typeface="Arial" panose="020B0604020202020204" pitchFamily="34" charset="0"/>
              <a:buChar char="•"/>
            </a:pPr>
            <a:r>
              <a:rPr lang="en-US" dirty="0">
                <a:solidFill>
                  <a:schemeClr val="accent4"/>
                </a:solidFill>
              </a:rPr>
              <a:t>Browser </a:t>
            </a:r>
            <a:r>
              <a:rPr lang="en-US" dirty="0" smtClean="0">
                <a:solidFill>
                  <a:schemeClr val="accent4"/>
                </a:solidFill>
              </a:rPr>
              <a:t>games</a:t>
            </a:r>
          </a:p>
        </p:txBody>
      </p:sp>
      <p:grpSp>
        <p:nvGrpSpPr>
          <p:cNvPr id="3" name="Группа 2"/>
          <p:cNvGrpSpPr/>
          <p:nvPr/>
        </p:nvGrpSpPr>
        <p:grpSpPr>
          <a:xfrm>
            <a:off x="6648265" y="1360967"/>
            <a:ext cx="2623325" cy="4020398"/>
            <a:chOff x="6648266" y="1360967"/>
            <a:chExt cx="1612566" cy="2471351"/>
          </a:xfrm>
        </p:grpSpPr>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536347" y="3215399"/>
              <a:ext cx="616919" cy="616919"/>
            </a:xfrm>
            <a:prstGeom prst="rect">
              <a:avLst/>
            </a:prstGeom>
          </p:spPr>
        </p:pic>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0540" y="1360967"/>
              <a:ext cx="616919" cy="616919"/>
            </a:xfrm>
            <a:prstGeom prst="rect">
              <a:avLst/>
            </a:prstGeom>
          </p:spPr>
        </p:pic>
        <p:pic>
          <p:nvPicPr>
            <p:cNvPr id="9" name="Рисунок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48266" y="1360967"/>
              <a:ext cx="594128" cy="594128"/>
            </a:xfrm>
            <a:prstGeom prst="rect">
              <a:avLst/>
            </a:prstGeom>
          </p:spPr>
        </p:pic>
        <p:pic>
          <p:nvPicPr>
            <p:cNvPr id="12" name="Picture 2" descr="antivirus, danger, device, hacked, notice, warning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37165" y="2190147"/>
              <a:ext cx="823667" cy="8236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141446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65</a:t>
            </a:fld>
            <a:endParaRPr lang="ru-RU"/>
          </a:p>
        </p:txBody>
      </p:sp>
      <p:sp>
        <p:nvSpPr>
          <p:cNvPr id="8" name="Заголовок 7"/>
          <p:cNvSpPr>
            <a:spLocks noGrp="1"/>
          </p:cNvSpPr>
          <p:nvPr>
            <p:ph type="title"/>
          </p:nvPr>
        </p:nvSpPr>
        <p:spPr/>
        <p:txBody>
          <a:bodyPr/>
          <a:lstStyle/>
          <a:p>
            <a:r>
              <a:rPr lang="en-US" b="0" dirty="0" err="1" smtClean="0"/>
              <a:t>CoinHive</a:t>
            </a:r>
            <a:r>
              <a:rPr lang="en-GB" b="0" dirty="0" smtClean="0"/>
              <a:t>: Infected websites</a:t>
            </a:r>
            <a:endParaRPr lang="ru-RU" dirty="0"/>
          </a:p>
        </p:txBody>
      </p:sp>
      <p:pic>
        <p:nvPicPr>
          <p:cNvPr id="13" name="Рисунок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237" y="1561856"/>
            <a:ext cx="3588276" cy="800752"/>
          </a:xfrm>
          <a:prstGeom prst="rect">
            <a:avLst/>
          </a:prstGeom>
        </p:spPr>
      </p:pic>
      <p:pic>
        <p:nvPicPr>
          <p:cNvPr id="14" name="Picture 16" descr="Картинки по запросу UFC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2642" y="1034342"/>
            <a:ext cx="2605969" cy="16086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Картинки по запросу piratebay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02149" y="2648796"/>
            <a:ext cx="3232297" cy="3663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0710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66</a:t>
            </a:fld>
            <a:endParaRPr lang="ru-RU"/>
          </a:p>
        </p:txBody>
      </p:sp>
      <p:sp>
        <p:nvSpPr>
          <p:cNvPr id="8" name="Заголовок 7"/>
          <p:cNvSpPr>
            <a:spLocks noGrp="1"/>
          </p:cNvSpPr>
          <p:nvPr>
            <p:ph type="title"/>
          </p:nvPr>
        </p:nvSpPr>
        <p:spPr/>
        <p:txBody>
          <a:bodyPr/>
          <a:lstStyle/>
          <a:p>
            <a:r>
              <a:rPr lang="en-US" b="0" dirty="0" err="1" smtClean="0"/>
              <a:t>CoinHive</a:t>
            </a:r>
            <a:r>
              <a:rPr lang="en-GB" b="0" dirty="0" smtClean="0"/>
              <a:t>: Starbucks Wi-Fi</a:t>
            </a:r>
            <a:endParaRPr lang="ru-RU" dirty="0"/>
          </a:p>
        </p:txBody>
      </p:sp>
      <p:sp>
        <p:nvSpPr>
          <p:cNvPr id="3" name="TextBox 2"/>
          <p:cNvSpPr txBox="1"/>
          <p:nvPr/>
        </p:nvSpPr>
        <p:spPr>
          <a:xfrm>
            <a:off x="434976" y="1171575"/>
            <a:ext cx="11223624"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solidFill>
                  <a:schemeClr val="accent4"/>
                </a:solidFill>
              </a:rPr>
              <a:t>Place: Buenos </a:t>
            </a:r>
            <a:r>
              <a:rPr lang="en-US" dirty="0">
                <a:solidFill>
                  <a:schemeClr val="accent4"/>
                </a:solidFill>
              </a:rPr>
              <a:t>Aires Starbucks </a:t>
            </a:r>
            <a:endParaRPr lang="en-US" dirty="0" smtClean="0">
              <a:solidFill>
                <a:schemeClr val="accent4"/>
              </a:solidFill>
            </a:endParaRPr>
          </a:p>
          <a:p>
            <a:pPr marL="285750" indent="-285750">
              <a:lnSpc>
                <a:spcPct val="150000"/>
              </a:lnSpc>
              <a:buFont typeface="Arial" panose="020B0604020202020204" pitchFamily="34" charset="0"/>
              <a:buChar char="•"/>
            </a:pPr>
            <a:r>
              <a:rPr lang="en-US" dirty="0" smtClean="0">
                <a:solidFill>
                  <a:schemeClr val="accent4"/>
                </a:solidFill>
              </a:rPr>
              <a:t>In-store provider forces </a:t>
            </a:r>
            <a:r>
              <a:rPr lang="en-US" dirty="0">
                <a:solidFill>
                  <a:schemeClr val="accent4"/>
                </a:solidFill>
              </a:rPr>
              <a:t>a 10 second delay when you first connect to the </a:t>
            </a:r>
            <a:r>
              <a:rPr lang="en-US" dirty="0" smtClean="0">
                <a:solidFill>
                  <a:schemeClr val="accent4"/>
                </a:solidFill>
              </a:rPr>
              <a:t>Wi-Fi so </a:t>
            </a:r>
            <a:r>
              <a:rPr lang="en-US" dirty="0">
                <a:solidFill>
                  <a:schemeClr val="accent4"/>
                </a:solidFill>
              </a:rPr>
              <a:t>it can mine </a:t>
            </a:r>
            <a:r>
              <a:rPr lang="en-US" dirty="0" smtClean="0">
                <a:solidFill>
                  <a:schemeClr val="accent4"/>
                </a:solidFill>
              </a:rPr>
              <a:t>some </a:t>
            </a:r>
            <a:r>
              <a:rPr lang="en-US" dirty="0" err="1">
                <a:solidFill>
                  <a:schemeClr val="accent4"/>
                </a:solidFill>
              </a:rPr>
              <a:t>M</a:t>
            </a:r>
            <a:r>
              <a:rPr lang="en-US" dirty="0" err="1" smtClean="0">
                <a:solidFill>
                  <a:schemeClr val="accent4"/>
                </a:solidFill>
              </a:rPr>
              <a:t>onero</a:t>
            </a:r>
            <a:endParaRPr lang="ru-RU" dirty="0">
              <a:solidFill>
                <a:schemeClr val="accent4"/>
              </a:solidFill>
            </a:endParaRPr>
          </a:p>
        </p:txBody>
      </p:sp>
      <p:pic>
        <p:nvPicPr>
          <p:cNvPr id="4" name="Рисунок 3"/>
          <p:cNvPicPr>
            <a:picLocks noChangeAspect="1"/>
          </p:cNvPicPr>
          <p:nvPr/>
        </p:nvPicPr>
        <p:blipFill>
          <a:blip r:embed="rId3"/>
          <a:stretch>
            <a:fillRect/>
          </a:stretch>
        </p:blipFill>
        <p:spPr>
          <a:xfrm>
            <a:off x="1457325" y="2990370"/>
            <a:ext cx="9429750" cy="2790825"/>
          </a:xfrm>
          <a:prstGeom prst="rect">
            <a:avLst/>
          </a:prstGeom>
        </p:spPr>
      </p:pic>
    </p:spTree>
    <p:extLst>
      <p:ext uri="{BB962C8B-B14F-4D97-AF65-F5344CB8AC3E}">
        <p14:creationId xmlns:p14="http://schemas.microsoft.com/office/powerpoint/2010/main" val="3733188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67</a:t>
            </a:fld>
            <a:endParaRPr lang="ru-RU"/>
          </a:p>
        </p:txBody>
      </p:sp>
      <p:sp>
        <p:nvSpPr>
          <p:cNvPr id="8" name="Заголовок 7"/>
          <p:cNvSpPr>
            <a:spLocks noGrp="1"/>
          </p:cNvSpPr>
          <p:nvPr>
            <p:ph type="title"/>
          </p:nvPr>
        </p:nvSpPr>
        <p:spPr/>
        <p:txBody>
          <a:bodyPr/>
          <a:lstStyle/>
          <a:p>
            <a:r>
              <a:rPr lang="en-US" b="0" dirty="0" err="1" smtClean="0"/>
              <a:t>CoinHive</a:t>
            </a:r>
            <a:r>
              <a:rPr lang="en-GB" b="0" dirty="0" smtClean="0"/>
              <a:t>: </a:t>
            </a:r>
            <a:r>
              <a:rPr lang="en-GB" b="0" dirty="0" err="1"/>
              <a:t>CoffeeMiner</a:t>
            </a:r>
            <a:endParaRPr lang="ru-RU" b="0" dirty="0"/>
          </a:p>
        </p:txBody>
      </p:sp>
      <p:sp>
        <p:nvSpPr>
          <p:cNvPr id="2" name="TextBox 1"/>
          <p:cNvSpPr txBox="1"/>
          <p:nvPr/>
        </p:nvSpPr>
        <p:spPr>
          <a:xfrm>
            <a:off x="4203404" y="6347831"/>
            <a:ext cx="3785191" cy="215444"/>
          </a:xfrm>
          <a:prstGeom prst="rect">
            <a:avLst/>
          </a:prstGeom>
          <a:noFill/>
        </p:spPr>
        <p:txBody>
          <a:bodyPr wrap="square" rtlCol="0">
            <a:spAutoFit/>
          </a:bodyPr>
          <a:lstStyle/>
          <a:p>
            <a:r>
              <a:rPr lang="en-GB" sz="800" dirty="0"/>
              <a:t>https://arnaucode.com/blog/coffeeminer-hacking-wifi-cryptocurrency-miner.html</a:t>
            </a:r>
            <a:endParaRPr lang="ru-RU" sz="800" dirty="0"/>
          </a:p>
        </p:txBody>
      </p:sp>
      <p:sp>
        <p:nvSpPr>
          <p:cNvPr id="5" name="TextBox 4"/>
          <p:cNvSpPr txBox="1"/>
          <p:nvPr/>
        </p:nvSpPr>
        <p:spPr>
          <a:xfrm>
            <a:off x="434976" y="1244009"/>
            <a:ext cx="10499724" cy="17030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err="1" smtClean="0">
                <a:solidFill>
                  <a:schemeClr val="accent4"/>
                </a:solidFill>
              </a:rPr>
              <a:t>CoinHive</a:t>
            </a:r>
            <a:r>
              <a:rPr lang="en-US" dirty="0" smtClean="0">
                <a:solidFill>
                  <a:schemeClr val="accent4"/>
                </a:solidFill>
              </a:rPr>
              <a:t> injection proof-of-concept</a:t>
            </a:r>
          </a:p>
          <a:p>
            <a:pPr marL="285750" indent="-285750">
              <a:lnSpc>
                <a:spcPct val="150000"/>
              </a:lnSpc>
              <a:buFont typeface="Arial" panose="020B0604020202020204" pitchFamily="34" charset="0"/>
              <a:buChar char="•"/>
            </a:pPr>
            <a:r>
              <a:rPr lang="en-US" dirty="0">
                <a:solidFill>
                  <a:schemeClr val="accent4"/>
                </a:solidFill>
              </a:rPr>
              <a:t>P</a:t>
            </a:r>
            <a:r>
              <a:rPr lang="en-US" dirty="0" smtClean="0">
                <a:solidFill>
                  <a:schemeClr val="accent4"/>
                </a:solidFill>
              </a:rPr>
              <a:t>ublic Wi-Fi </a:t>
            </a:r>
            <a:r>
              <a:rPr lang="en-US" dirty="0">
                <a:solidFill>
                  <a:schemeClr val="accent4"/>
                </a:solidFill>
              </a:rPr>
              <a:t>+ </a:t>
            </a:r>
            <a:r>
              <a:rPr lang="en-US" dirty="0" smtClean="0">
                <a:solidFill>
                  <a:schemeClr val="accent4"/>
                </a:solidFill>
              </a:rPr>
              <a:t>ARP Spoofing </a:t>
            </a:r>
            <a:r>
              <a:rPr lang="en-US" dirty="0">
                <a:solidFill>
                  <a:schemeClr val="accent4"/>
                </a:solidFill>
              </a:rPr>
              <a:t>+ </a:t>
            </a:r>
            <a:r>
              <a:rPr lang="en-US" dirty="0" err="1">
                <a:solidFill>
                  <a:schemeClr val="accent4"/>
                </a:solidFill>
              </a:rPr>
              <a:t>mitmproxy</a:t>
            </a:r>
            <a:r>
              <a:rPr lang="en-US" dirty="0">
                <a:solidFill>
                  <a:schemeClr val="accent4"/>
                </a:solidFill>
              </a:rPr>
              <a:t> + </a:t>
            </a:r>
            <a:r>
              <a:rPr lang="en-US" dirty="0" err="1">
                <a:solidFill>
                  <a:schemeClr val="accent4"/>
                </a:solidFill>
              </a:rPr>
              <a:t>coinhive</a:t>
            </a:r>
            <a:r>
              <a:rPr lang="en-US" dirty="0">
                <a:solidFill>
                  <a:schemeClr val="accent4"/>
                </a:solidFill>
              </a:rPr>
              <a:t> </a:t>
            </a:r>
            <a:r>
              <a:rPr lang="en-US" dirty="0" smtClean="0">
                <a:solidFill>
                  <a:schemeClr val="accent4"/>
                </a:solidFill>
              </a:rPr>
              <a:t>injection </a:t>
            </a:r>
            <a:r>
              <a:rPr lang="en-US" dirty="0">
                <a:solidFill>
                  <a:schemeClr val="accent4"/>
                </a:solidFill>
              </a:rPr>
              <a:t>= love :)</a:t>
            </a:r>
            <a:endParaRPr lang="en-US" dirty="0" smtClean="0">
              <a:solidFill>
                <a:schemeClr val="accent4"/>
              </a:solidFill>
            </a:endParaRPr>
          </a:p>
          <a:p>
            <a:pPr marL="285750" indent="-285750">
              <a:lnSpc>
                <a:spcPct val="150000"/>
              </a:lnSpc>
              <a:buFont typeface="Arial" panose="020B0604020202020204" pitchFamily="34" charset="0"/>
              <a:buChar char="•"/>
            </a:pPr>
            <a:endParaRPr lang="en-US" dirty="0" smtClean="0">
              <a:solidFill>
                <a:schemeClr val="accent4"/>
              </a:solidFill>
            </a:endParaRPr>
          </a:p>
          <a:p>
            <a:pPr marL="285750" indent="-285750">
              <a:lnSpc>
                <a:spcPct val="150000"/>
              </a:lnSpc>
              <a:buFont typeface="Arial" panose="020B0604020202020204" pitchFamily="34" charset="0"/>
              <a:buChar char="•"/>
            </a:pPr>
            <a:endParaRPr lang="ru-RU" dirty="0">
              <a:solidFill>
                <a:schemeClr val="accent4"/>
              </a:solidFill>
            </a:endParaRPr>
          </a:p>
        </p:txBody>
      </p:sp>
      <p:grpSp>
        <p:nvGrpSpPr>
          <p:cNvPr id="7" name="Группа 6"/>
          <p:cNvGrpSpPr/>
          <p:nvPr/>
        </p:nvGrpSpPr>
        <p:grpSpPr>
          <a:xfrm>
            <a:off x="542501" y="2405682"/>
            <a:ext cx="11106998" cy="3879292"/>
            <a:chOff x="465247" y="2216708"/>
            <a:chExt cx="11726753" cy="4095751"/>
          </a:xfrm>
        </p:grpSpPr>
        <p:pic>
          <p:nvPicPr>
            <p:cNvPr id="30722" name="Picture 2" descr="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47" y="2216709"/>
              <a:ext cx="5040203" cy="4095750"/>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p:cNvPicPr>
              <a:picLocks noChangeAspect="1"/>
            </p:cNvPicPr>
            <p:nvPr/>
          </p:nvPicPr>
          <p:blipFill>
            <a:blip r:embed="rId4"/>
            <a:stretch>
              <a:fillRect/>
            </a:stretch>
          </p:blipFill>
          <p:spPr>
            <a:xfrm>
              <a:off x="5505450" y="2216708"/>
              <a:ext cx="6686550" cy="4095750"/>
            </a:xfrm>
            <a:prstGeom prst="rect">
              <a:avLst/>
            </a:prstGeom>
          </p:spPr>
        </p:pic>
      </p:grpSp>
    </p:spTree>
    <p:extLst>
      <p:ext uri="{BB962C8B-B14F-4D97-AF65-F5344CB8AC3E}">
        <p14:creationId xmlns:p14="http://schemas.microsoft.com/office/powerpoint/2010/main" val="13587713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68</a:t>
            </a:fld>
            <a:endParaRPr lang="ru-RU"/>
          </a:p>
        </p:txBody>
      </p:sp>
      <p:sp>
        <p:nvSpPr>
          <p:cNvPr id="8" name="Заголовок 7"/>
          <p:cNvSpPr>
            <a:spLocks noGrp="1"/>
          </p:cNvSpPr>
          <p:nvPr>
            <p:ph type="title"/>
          </p:nvPr>
        </p:nvSpPr>
        <p:spPr/>
        <p:txBody>
          <a:bodyPr/>
          <a:lstStyle/>
          <a:p>
            <a:r>
              <a:rPr lang="en-US" b="0" dirty="0" err="1" smtClean="0"/>
              <a:t>CoinHive</a:t>
            </a:r>
            <a:r>
              <a:rPr lang="en-GB" b="0" dirty="0" smtClean="0"/>
              <a:t>: Android apps</a:t>
            </a:r>
            <a:endParaRPr lang="ru-RU" dirty="0"/>
          </a:p>
        </p:txBody>
      </p:sp>
      <p:sp>
        <p:nvSpPr>
          <p:cNvPr id="3" name="TextBox 2"/>
          <p:cNvSpPr txBox="1"/>
          <p:nvPr/>
        </p:nvSpPr>
        <p:spPr>
          <a:xfrm>
            <a:off x="434976" y="1171575"/>
            <a:ext cx="11223624"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err="1" smtClean="0">
                <a:solidFill>
                  <a:schemeClr val="accent4"/>
                </a:solidFill>
              </a:rPr>
              <a:t>AppInventor</a:t>
            </a:r>
            <a:r>
              <a:rPr lang="en-US" dirty="0" smtClean="0">
                <a:solidFill>
                  <a:schemeClr val="accent4"/>
                </a:solidFill>
              </a:rPr>
              <a:t> Framework – create an </a:t>
            </a:r>
            <a:r>
              <a:rPr lang="en-US" dirty="0">
                <a:solidFill>
                  <a:schemeClr val="accent4"/>
                </a:solidFill>
              </a:rPr>
              <a:t>A</a:t>
            </a:r>
            <a:r>
              <a:rPr lang="en-US" dirty="0" smtClean="0">
                <a:solidFill>
                  <a:schemeClr val="accent4"/>
                </a:solidFill>
              </a:rPr>
              <a:t>ndroid app using only html/</a:t>
            </a:r>
            <a:r>
              <a:rPr lang="en-US" dirty="0" err="1" smtClean="0">
                <a:solidFill>
                  <a:schemeClr val="accent4"/>
                </a:solidFill>
              </a:rPr>
              <a:t>js</a:t>
            </a:r>
            <a:endParaRPr lang="en-US" dirty="0" smtClean="0">
              <a:solidFill>
                <a:schemeClr val="accent4"/>
              </a:solidFill>
            </a:endParaRPr>
          </a:p>
          <a:p>
            <a:pPr marL="285750" indent="-285750">
              <a:lnSpc>
                <a:spcPct val="150000"/>
              </a:lnSpc>
              <a:buFont typeface="Arial" panose="020B0604020202020204" pitchFamily="34" charset="0"/>
              <a:buChar char="•"/>
            </a:pPr>
            <a:r>
              <a:rPr lang="en-US" dirty="0" smtClean="0">
                <a:solidFill>
                  <a:schemeClr val="accent4"/>
                </a:solidFill>
              </a:rPr>
              <a:t>Just a meme generator?</a:t>
            </a:r>
          </a:p>
          <a:p>
            <a:pPr marL="285750" indent="-285750">
              <a:lnSpc>
                <a:spcPct val="150000"/>
              </a:lnSpc>
              <a:buFont typeface="Arial" panose="020B0604020202020204" pitchFamily="34" charset="0"/>
              <a:buChar char="•"/>
            </a:pPr>
            <a:r>
              <a:rPr lang="en-US" dirty="0" smtClean="0">
                <a:solidFill>
                  <a:schemeClr val="accent4"/>
                </a:solidFill>
              </a:rPr>
              <a:t>Or not?</a:t>
            </a:r>
            <a:endParaRPr lang="ru-RU" dirty="0">
              <a:solidFill>
                <a:schemeClr val="accent4"/>
              </a:solidFill>
            </a:endParaRPr>
          </a:p>
        </p:txBody>
      </p:sp>
      <p:pic>
        <p:nvPicPr>
          <p:cNvPr id="6" name="Рисунок 5"/>
          <p:cNvPicPr>
            <a:picLocks noChangeAspect="1"/>
          </p:cNvPicPr>
          <p:nvPr/>
        </p:nvPicPr>
        <p:blipFill rotWithShape="1">
          <a:blip r:embed="rId3" cstate="print">
            <a:extLst>
              <a:ext uri="{28A0092B-C50C-407E-A947-70E740481C1C}">
                <a14:useLocalDpi xmlns:a14="http://schemas.microsoft.com/office/drawing/2010/main" val="0"/>
              </a:ext>
            </a:extLst>
          </a:blip>
          <a:srcRect t="306"/>
          <a:stretch/>
        </p:blipFill>
        <p:spPr>
          <a:xfrm>
            <a:off x="6467490" y="1840989"/>
            <a:ext cx="2801751" cy="4980889"/>
          </a:xfrm>
          <a:prstGeom prst="rect">
            <a:avLst/>
          </a:prstGeom>
        </p:spPr>
      </p:pic>
      <p:grpSp>
        <p:nvGrpSpPr>
          <p:cNvPr id="9" name="Группа 8"/>
          <p:cNvGrpSpPr/>
          <p:nvPr/>
        </p:nvGrpSpPr>
        <p:grpSpPr>
          <a:xfrm>
            <a:off x="2665608" y="2941027"/>
            <a:ext cx="3857625" cy="2981325"/>
            <a:chOff x="2665608" y="2941027"/>
            <a:chExt cx="3857625" cy="2981325"/>
          </a:xfrm>
        </p:grpSpPr>
        <p:pic>
          <p:nvPicPr>
            <p:cNvPr id="5" name="Рисунок 4"/>
            <p:cNvPicPr>
              <a:picLocks noChangeAspect="1"/>
            </p:cNvPicPr>
            <p:nvPr/>
          </p:nvPicPr>
          <p:blipFill rotWithShape="1">
            <a:blip r:embed="rId4" cstate="print">
              <a:extLst>
                <a:ext uri="{28A0092B-C50C-407E-A947-70E740481C1C}">
                  <a14:useLocalDpi xmlns:a14="http://schemas.microsoft.com/office/drawing/2010/main" val="0"/>
                </a:ext>
              </a:extLst>
            </a:blip>
            <a:srcRect t="30279" b="26250"/>
            <a:stretch/>
          </p:blipFill>
          <p:spPr>
            <a:xfrm>
              <a:off x="2665608" y="2941027"/>
              <a:ext cx="3857625" cy="2981325"/>
            </a:xfrm>
            <a:prstGeom prst="rect">
              <a:avLst/>
            </a:prstGeom>
          </p:spPr>
        </p:pic>
        <p:sp>
          <p:nvSpPr>
            <p:cNvPr id="7" name="Прямоугольник 6"/>
            <p:cNvSpPr/>
            <p:nvPr/>
          </p:nvSpPr>
          <p:spPr>
            <a:xfrm>
              <a:off x="4566549" y="3914775"/>
              <a:ext cx="957951" cy="1047750"/>
            </a:xfrm>
            <a:prstGeom prst="rect">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4" name="Группа 13"/>
          <p:cNvGrpSpPr/>
          <p:nvPr/>
        </p:nvGrpSpPr>
        <p:grpSpPr>
          <a:xfrm>
            <a:off x="305501" y="3084503"/>
            <a:ext cx="11580998" cy="2837849"/>
            <a:chOff x="305501" y="3084503"/>
            <a:chExt cx="11580998" cy="2837849"/>
          </a:xfrm>
        </p:grpSpPr>
        <p:pic>
          <p:nvPicPr>
            <p:cNvPr id="2" name="Рисунок 1"/>
            <p:cNvPicPr>
              <a:picLocks noChangeAspect="1"/>
            </p:cNvPicPr>
            <p:nvPr/>
          </p:nvPicPr>
          <p:blipFill>
            <a:blip r:embed="rId5"/>
            <a:stretch>
              <a:fillRect/>
            </a:stretch>
          </p:blipFill>
          <p:spPr>
            <a:xfrm>
              <a:off x="305501" y="3084503"/>
              <a:ext cx="11580998" cy="2837849"/>
            </a:xfrm>
            <a:prstGeom prst="rect">
              <a:avLst/>
            </a:prstGeom>
          </p:spPr>
        </p:pic>
        <p:sp>
          <p:nvSpPr>
            <p:cNvPr id="13" name="Прямоугольник 12"/>
            <p:cNvSpPr/>
            <p:nvPr/>
          </p:nvSpPr>
          <p:spPr>
            <a:xfrm>
              <a:off x="305501" y="5276850"/>
              <a:ext cx="4740023" cy="609600"/>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412569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5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25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434975" y="2931941"/>
            <a:ext cx="5790337" cy="497059"/>
          </a:xfrm>
        </p:spPr>
        <p:txBody>
          <a:bodyPr/>
          <a:lstStyle/>
          <a:p>
            <a:r>
              <a:rPr lang="en-US" dirty="0" smtClean="0"/>
              <a:t>Bonus Track</a:t>
            </a:r>
            <a:endParaRPr lang="ru-RU" dirty="0"/>
          </a:p>
        </p:txBody>
      </p:sp>
    </p:spTree>
    <p:extLst>
      <p:ext uri="{BB962C8B-B14F-4D97-AF65-F5344CB8AC3E}">
        <p14:creationId xmlns:p14="http://schemas.microsoft.com/office/powerpoint/2010/main" val="28659966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7</a:t>
            </a:fld>
            <a:endParaRPr lang="ru-RU"/>
          </a:p>
        </p:txBody>
      </p:sp>
      <p:sp>
        <p:nvSpPr>
          <p:cNvPr id="8" name="Заголовок 7"/>
          <p:cNvSpPr>
            <a:spLocks noGrp="1"/>
          </p:cNvSpPr>
          <p:nvPr>
            <p:ph type="title"/>
          </p:nvPr>
        </p:nvSpPr>
        <p:spPr/>
        <p:txBody>
          <a:bodyPr/>
          <a:lstStyle/>
          <a:p>
            <a:r>
              <a:rPr lang="en-US" dirty="0" smtClean="0"/>
              <a:t>Step 0: Block example</a:t>
            </a:r>
            <a:endParaRPr lang="ru-RU" dirty="0"/>
          </a:p>
        </p:txBody>
      </p:sp>
      <p:sp>
        <p:nvSpPr>
          <p:cNvPr id="9" name="Текст 8"/>
          <p:cNvSpPr>
            <a:spLocks noGrp="1"/>
          </p:cNvSpPr>
          <p:nvPr>
            <p:ph type="body" sz="quarter" idx="39"/>
          </p:nvPr>
        </p:nvSpPr>
        <p:spPr>
          <a:xfrm>
            <a:off x="434975" y="1323414"/>
            <a:ext cx="11318875" cy="4989045"/>
          </a:xfrm>
        </p:spPr>
        <p:txBody>
          <a:bodyPr/>
          <a:lstStyle/>
          <a:p>
            <a:endParaRPr lang="en-US" sz="1800" dirty="0" smtClean="0"/>
          </a:p>
          <a:p>
            <a:pPr marL="0" indent="0">
              <a:buNone/>
            </a:pPr>
            <a:endParaRPr lang="en-US" sz="1800" dirty="0" smtClean="0"/>
          </a:p>
          <a:p>
            <a:pPr marL="0" indent="0">
              <a:buNone/>
            </a:pPr>
            <a:endParaRPr lang="ru-RU" sz="1800" dirty="0"/>
          </a:p>
        </p:txBody>
      </p:sp>
      <p:pic>
        <p:nvPicPr>
          <p:cNvPr id="7178" name="Picture 10" descr="bl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0136" y="1323413"/>
            <a:ext cx="7443091" cy="4356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7121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70</a:t>
            </a:fld>
            <a:endParaRPr lang="ru-RU"/>
          </a:p>
        </p:txBody>
      </p:sp>
      <p:sp>
        <p:nvSpPr>
          <p:cNvPr id="8" name="Заголовок 7"/>
          <p:cNvSpPr>
            <a:spLocks noGrp="1"/>
          </p:cNvSpPr>
          <p:nvPr>
            <p:ph type="title"/>
          </p:nvPr>
        </p:nvSpPr>
        <p:spPr/>
        <p:txBody>
          <a:bodyPr/>
          <a:lstStyle/>
          <a:p>
            <a:r>
              <a:rPr lang="en-US" dirty="0" smtClean="0"/>
              <a:t>Unusual Schemes</a:t>
            </a:r>
            <a:endParaRPr lang="ru-RU" dirty="0"/>
          </a:p>
        </p:txBody>
      </p:sp>
      <p:sp>
        <p:nvSpPr>
          <p:cNvPr id="3" name="TextBox 2"/>
          <p:cNvSpPr txBox="1"/>
          <p:nvPr/>
        </p:nvSpPr>
        <p:spPr>
          <a:xfrm>
            <a:off x="434976" y="1171575"/>
            <a:ext cx="11223624" cy="107721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chemeClr val="accent4"/>
                </a:solidFill>
              </a:rPr>
              <a:t>Using botnet to pump </a:t>
            </a:r>
            <a:r>
              <a:rPr lang="en-US" dirty="0" err="1" smtClean="0">
                <a:solidFill>
                  <a:schemeClr val="accent4"/>
                </a:solidFill>
              </a:rPr>
              <a:t>shitcoins</a:t>
            </a:r>
            <a:endParaRPr lang="en-US" dirty="0" smtClean="0">
              <a:solidFill>
                <a:schemeClr val="accent4"/>
              </a:solidFill>
            </a:endParaRPr>
          </a:p>
          <a:p>
            <a:pPr marL="742950" lvl="1" indent="-285750">
              <a:lnSpc>
                <a:spcPct val="200000"/>
              </a:lnSpc>
              <a:buFont typeface="Arial" panose="020B0604020202020204" pitchFamily="34" charset="0"/>
              <a:buChar char="•"/>
            </a:pPr>
            <a:r>
              <a:rPr lang="en-US" sz="1400" dirty="0" err="1">
                <a:solidFill>
                  <a:schemeClr val="accent4"/>
                </a:solidFill>
              </a:rPr>
              <a:t>Necurs</a:t>
            </a:r>
            <a:r>
              <a:rPr lang="en-US" sz="1400" dirty="0">
                <a:solidFill>
                  <a:schemeClr val="accent4"/>
                </a:solidFill>
              </a:rPr>
              <a:t>, </a:t>
            </a:r>
            <a:r>
              <a:rPr lang="en-US" sz="1400" dirty="0" smtClean="0">
                <a:solidFill>
                  <a:schemeClr val="accent4"/>
                </a:solidFill>
              </a:rPr>
              <a:t>was sending </a:t>
            </a:r>
            <a:r>
              <a:rPr lang="en-US" sz="1400" dirty="0">
                <a:solidFill>
                  <a:schemeClr val="accent4"/>
                </a:solidFill>
              </a:rPr>
              <a:t>millions of spam emails that push an obscure cryptocurrency named </a:t>
            </a:r>
            <a:r>
              <a:rPr lang="en-US" sz="1400" dirty="0" err="1" smtClean="0">
                <a:solidFill>
                  <a:schemeClr val="accent4"/>
                </a:solidFill>
              </a:rPr>
              <a:t>Swisscoin</a:t>
            </a:r>
            <a:r>
              <a:rPr lang="en-US" sz="1400" dirty="0" smtClean="0">
                <a:solidFill>
                  <a:schemeClr val="accent4"/>
                </a:solidFill>
              </a:rPr>
              <a:t> (15 Jan 2018)</a:t>
            </a:r>
          </a:p>
        </p:txBody>
      </p:sp>
      <p:pic>
        <p:nvPicPr>
          <p:cNvPr id="4" name="Рисунок 3"/>
          <p:cNvPicPr>
            <a:picLocks noChangeAspect="1"/>
          </p:cNvPicPr>
          <p:nvPr/>
        </p:nvPicPr>
        <p:blipFill>
          <a:blip r:embed="rId3"/>
          <a:stretch>
            <a:fillRect/>
          </a:stretch>
        </p:blipFill>
        <p:spPr>
          <a:xfrm>
            <a:off x="3790950" y="408552"/>
            <a:ext cx="7962900" cy="685800"/>
          </a:xfrm>
          <a:prstGeom prst="rect">
            <a:avLst/>
          </a:prstGeom>
        </p:spPr>
      </p:pic>
      <p:pic>
        <p:nvPicPr>
          <p:cNvPr id="15" name="Рисунок 14"/>
          <p:cNvPicPr>
            <a:picLocks noChangeAspect="1"/>
          </p:cNvPicPr>
          <p:nvPr/>
        </p:nvPicPr>
        <p:blipFill>
          <a:blip r:embed="rId4"/>
          <a:stretch>
            <a:fillRect/>
          </a:stretch>
        </p:blipFill>
        <p:spPr>
          <a:xfrm>
            <a:off x="2806220" y="2487259"/>
            <a:ext cx="6579560" cy="3586734"/>
          </a:xfrm>
          <a:prstGeom prst="rect">
            <a:avLst/>
          </a:prstGeom>
        </p:spPr>
      </p:pic>
    </p:spTree>
    <p:extLst>
      <p:ext uri="{BB962C8B-B14F-4D97-AF65-F5344CB8AC3E}">
        <p14:creationId xmlns:p14="http://schemas.microsoft.com/office/powerpoint/2010/main" val="23176954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71</a:t>
            </a:fld>
            <a:endParaRPr lang="ru-RU"/>
          </a:p>
        </p:txBody>
      </p:sp>
      <p:sp>
        <p:nvSpPr>
          <p:cNvPr id="8" name="Заголовок 7"/>
          <p:cNvSpPr>
            <a:spLocks noGrp="1"/>
          </p:cNvSpPr>
          <p:nvPr>
            <p:ph type="title"/>
          </p:nvPr>
        </p:nvSpPr>
        <p:spPr/>
        <p:txBody>
          <a:bodyPr/>
          <a:lstStyle/>
          <a:p>
            <a:r>
              <a:rPr lang="en-US" dirty="0" smtClean="0"/>
              <a:t>Unusual Schemes</a:t>
            </a:r>
            <a:endParaRPr lang="ru-RU" dirty="0"/>
          </a:p>
        </p:txBody>
      </p:sp>
      <p:sp>
        <p:nvSpPr>
          <p:cNvPr id="3" name="TextBox 2"/>
          <p:cNvSpPr txBox="1"/>
          <p:nvPr/>
        </p:nvSpPr>
        <p:spPr>
          <a:xfrm>
            <a:off x="434976" y="1171575"/>
            <a:ext cx="11223624" cy="120032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chemeClr val="accent4"/>
                </a:solidFill>
              </a:rPr>
              <a:t>Hacking Claymore Miner </a:t>
            </a:r>
            <a:r>
              <a:rPr lang="en-US" dirty="0" smtClean="0">
                <a:solidFill>
                  <a:schemeClr val="accent4"/>
                </a:solidFill>
              </a:rPr>
              <a:t>through </a:t>
            </a:r>
            <a:r>
              <a:rPr lang="en-US" dirty="0">
                <a:solidFill>
                  <a:schemeClr val="accent4"/>
                </a:solidFill>
              </a:rPr>
              <a:t>its management </a:t>
            </a:r>
            <a:r>
              <a:rPr lang="en-US" dirty="0" smtClean="0">
                <a:solidFill>
                  <a:schemeClr val="accent4"/>
                </a:solidFill>
              </a:rPr>
              <a:t>service (</a:t>
            </a:r>
            <a:r>
              <a:rPr lang="en-GB" dirty="0" smtClean="0">
                <a:solidFill>
                  <a:schemeClr val="accent4"/>
                </a:solidFill>
              </a:rPr>
              <a:t>port 3333</a:t>
            </a:r>
            <a:r>
              <a:rPr lang="en-US" dirty="0" smtClean="0">
                <a:solidFill>
                  <a:schemeClr val="accent4"/>
                </a:solidFill>
              </a:rPr>
              <a:t>) </a:t>
            </a:r>
            <a:r>
              <a:rPr lang="en-US" dirty="0">
                <a:solidFill>
                  <a:schemeClr val="accent4"/>
                </a:solidFill>
              </a:rPr>
              <a:t>to replace the wallet address in the </a:t>
            </a:r>
            <a:r>
              <a:rPr lang="en-US" dirty="0" err="1">
                <a:solidFill>
                  <a:schemeClr val="accent4"/>
                </a:solidFill>
              </a:rPr>
              <a:t>config</a:t>
            </a:r>
            <a:endParaRPr lang="en-US" dirty="0">
              <a:solidFill>
                <a:schemeClr val="accent4"/>
              </a:solidFill>
            </a:endParaRPr>
          </a:p>
        </p:txBody>
      </p:sp>
      <p:pic>
        <p:nvPicPr>
          <p:cNvPr id="2" name="Рисунок 1"/>
          <p:cNvPicPr>
            <a:picLocks noChangeAspect="1"/>
          </p:cNvPicPr>
          <p:nvPr/>
        </p:nvPicPr>
        <p:blipFill>
          <a:blip r:embed="rId3"/>
          <a:stretch>
            <a:fillRect/>
          </a:stretch>
        </p:blipFill>
        <p:spPr>
          <a:xfrm>
            <a:off x="2574925" y="3075356"/>
            <a:ext cx="6943725" cy="2533650"/>
          </a:xfrm>
          <a:prstGeom prst="rect">
            <a:avLst/>
          </a:prstGeom>
        </p:spPr>
      </p:pic>
    </p:spTree>
    <p:extLst>
      <p:ext uri="{BB962C8B-B14F-4D97-AF65-F5344CB8AC3E}">
        <p14:creationId xmlns:p14="http://schemas.microsoft.com/office/powerpoint/2010/main" val="13743801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72</a:t>
            </a:fld>
            <a:endParaRPr lang="ru-RU"/>
          </a:p>
        </p:txBody>
      </p:sp>
      <p:sp>
        <p:nvSpPr>
          <p:cNvPr id="8" name="Заголовок 7"/>
          <p:cNvSpPr>
            <a:spLocks noGrp="1"/>
          </p:cNvSpPr>
          <p:nvPr>
            <p:ph type="title"/>
          </p:nvPr>
        </p:nvSpPr>
        <p:spPr/>
        <p:txBody>
          <a:bodyPr/>
          <a:lstStyle/>
          <a:p>
            <a:r>
              <a:rPr lang="en-US" dirty="0" smtClean="0"/>
              <a:t>Unusual Schemes</a:t>
            </a:r>
            <a:endParaRPr lang="ru-RU" dirty="0"/>
          </a:p>
        </p:txBody>
      </p:sp>
      <p:sp>
        <p:nvSpPr>
          <p:cNvPr id="3" name="TextBox 2"/>
          <p:cNvSpPr txBox="1"/>
          <p:nvPr/>
        </p:nvSpPr>
        <p:spPr>
          <a:xfrm>
            <a:off x="434976" y="1171575"/>
            <a:ext cx="11223624" cy="64633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err="1" smtClean="0">
                <a:solidFill>
                  <a:schemeClr val="accent4"/>
                </a:solidFill>
              </a:rPr>
              <a:t>Cryptoransom</a:t>
            </a:r>
            <a:r>
              <a:rPr lang="en-US" dirty="0" smtClean="0">
                <a:solidFill>
                  <a:schemeClr val="accent4"/>
                </a:solidFill>
              </a:rPr>
              <a:t> Trojan distributed </a:t>
            </a:r>
            <a:r>
              <a:rPr lang="en-US" dirty="0">
                <a:solidFill>
                  <a:schemeClr val="accent4"/>
                </a:solidFill>
              </a:rPr>
              <a:t>under the guise of the wallet of non-</a:t>
            </a:r>
            <a:r>
              <a:rPr lang="en-US" dirty="0" err="1">
                <a:solidFill>
                  <a:schemeClr val="accent4"/>
                </a:solidFill>
              </a:rPr>
              <a:t>exisiting</a:t>
            </a:r>
            <a:r>
              <a:rPr lang="en-US" dirty="0">
                <a:solidFill>
                  <a:schemeClr val="accent4"/>
                </a:solidFill>
              </a:rPr>
              <a:t> </a:t>
            </a:r>
            <a:r>
              <a:rPr lang="en-US" dirty="0" smtClean="0">
                <a:solidFill>
                  <a:schemeClr val="accent4"/>
                </a:solidFill>
              </a:rPr>
              <a:t>cryptocurrency - </a:t>
            </a:r>
            <a:r>
              <a:rPr lang="en-GB" dirty="0" err="1">
                <a:solidFill>
                  <a:schemeClr val="accent4"/>
                </a:solidFill>
              </a:rPr>
              <a:t>SpriteCoin</a:t>
            </a:r>
            <a:r>
              <a:rPr lang="en-GB" dirty="0">
                <a:solidFill>
                  <a:schemeClr val="accent4"/>
                </a:solidFill>
              </a:rPr>
              <a:t> </a:t>
            </a:r>
            <a:endParaRPr lang="en-US" dirty="0">
              <a:solidFill>
                <a:schemeClr val="accent4"/>
              </a:solidFill>
            </a:endParaRPr>
          </a:p>
        </p:txBody>
      </p:sp>
      <p:pic>
        <p:nvPicPr>
          <p:cNvPr id="1026" name="Picture 2" descr="ÐÐ¾ÑÐ¾Ð¶ÐµÐµ Ð¸Ð·Ð¾Ð±ÑÐ°Ð¶ÐµÐ½Ð¸Ðµ"/>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670" y="2248530"/>
            <a:ext cx="6310660" cy="3550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55320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Заголовок 2"/>
          <p:cNvSpPr>
            <a:spLocks noGrp="1"/>
          </p:cNvSpPr>
          <p:nvPr>
            <p:ph type="ctrTitle"/>
          </p:nvPr>
        </p:nvSpPr>
        <p:spPr/>
        <p:txBody>
          <a:bodyPr/>
          <a:lstStyle/>
          <a:p>
            <a:r>
              <a:rPr lang="en-US" dirty="0" smtClean="0"/>
              <a:t>Let’s Talk?</a:t>
            </a:r>
            <a:endParaRPr lang="ru-RU" dirty="0"/>
          </a:p>
        </p:txBody>
      </p:sp>
      <p:sp>
        <p:nvSpPr>
          <p:cNvPr id="4" name="Текст 3"/>
          <p:cNvSpPr>
            <a:spLocks noGrp="1"/>
          </p:cNvSpPr>
          <p:nvPr>
            <p:ph type="body" sz="quarter" idx="52"/>
          </p:nvPr>
        </p:nvSpPr>
        <p:spPr/>
        <p:txBody>
          <a:bodyPr/>
          <a:lstStyle/>
          <a:p>
            <a:r>
              <a:rPr lang="en-US" dirty="0"/>
              <a:t>Kaspersky Lab HQ</a:t>
            </a:r>
          </a:p>
          <a:p>
            <a:r>
              <a:rPr lang="en-US" dirty="0"/>
              <a:t>39A/3 </a:t>
            </a:r>
            <a:r>
              <a:rPr lang="en-US" dirty="0" err="1"/>
              <a:t>Leningradskoe</a:t>
            </a:r>
            <a:r>
              <a:rPr lang="en-US" dirty="0"/>
              <a:t> </a:t>
            </a:r>
            <a:r>
              <a:rPr lang="en-US" dirty="0" err="1"/>
              <a:t>Shosse</a:t>
            </a:r>
            <a:endParaRPr lang="en-US" dirty="0"/>
          </a:p>
          <a:p>
            <a:r>
              <a:rPr lang="en-US" dirty="0"/>
              <a:t>Moscow, 125212, Russian Federation</a:t>
            </a:r>
          </a:p>
          <a:p>
            <a:r>
              <a:rPr lang="en-US" dirty="0"/>
              <a:t>Tel: +7 (495) 797-8700</a:t>
            </a:r>
          </a:p>
          <a:p>
            <a:r>
              <a:rPr lang="en-US" dirty="0"/>
              <a:t>www.kaspersky.com</a:t>
            </a:r>
            <a:endParaRPr lang="ru-RU" dirty="0"/>
          </a:p>
        </p:txBody>
      </p:sp>
    </p:spTree>
    <p:extLst>
      <p:ext uri="{BB962C8B-B14F-4D97-AF65-F5344CB8AC3E}">
        <p14:creationId xmlns:p14="http://schemas.microsoft.com/office/powerpoint/2010/main" val="30314953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8</a:t>
            </a:fld>
            <a:endParaRPr lang="ru-RU"/>
          </a:p>
        </p:txBody>
      </p:sp>
      <p:sp>
        <p:nvSpPr>
          <p:cNvPr id="8" name="Заголовок 7"/>
          <p:cNvSpPr>
            <a:spLocks noGrp="1"/>
          </p:cNvSpPr>
          <p:nvPr>
            <p:ph type="title"/>
          </p:nvPr>
        </p:nvSpPr>
        <p:spPr/>
        <p:txBody>
          <a:bodyPr/>
          <a:lstStyle/>
          <a:p>
            <a:r>
              <a:rPr lang="en-US" dirty="0" smtClean="0"/>
              <a:t>Step 0: </a:t>
            </a:r>
            <a:r>
              <a:rPr lang="en-US" dirty="0" err="1" smtClean="0"/>
              <a:t>Blockchain</a:t>
            </a:r>
            <a:r>
              <a:rPr lang="en-US" dirty="0" smtClean="0"/>
              <a:t> summary</a:t>
            </a:r>
            <a:endParaRPr lang="ru-RU" dirty="0"/>
          </a:p>
        </p:txBody>
      </p:sp>
      <p:sp>
        <p:nvSpPr>
          <p:cNvPr id="2" name="TextBox 1"/>
          <p:cNvSpPr txBox="1"/>
          <p:nvPr/>
        </p:nvSpPr>
        <p:spPr>
          <a:xfrm>
            <a:off x="434975" y="1200150"/>
            <a:ext cx="11318875"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solidFill>
                  <a:schemeClr val="bg1"/>
                </a:solidFill>
              </a:rPr>
              <a:t>Get new transactions and put </a:t>
            </a:r>
            <a:r>
              <a:rPr lang="en-US" dirty="0">
                <a:solidFill>
                  <a:schemeClr val="bg1"/>
                </a:solidFill>
              </a:rPr>
              <a:t>them into the </a:t>
            </a:r>
            <a:r>
              <a:rPr lang="en-US" dirty="0" smtClean="0">
                <a:solidFill>
                  <a:schemeClr val="bg1"/>
                </a:solidFill>
              </a:rPr>
              <a:t>new block</a:t>
            </a:r>
          </a:p>
          <a:p>
            <a:pPr marL="285750" indent="-285750">
              <a:lnSpc>
                <a:spcPct val="150000"/>
              </a:lnSpc>
              <a:buFont typeface="Arial" panose="020B0604020202020204" pitchFamily="34" charset="0"/>
              <a:buChar char="•"/>
            </a:pPr>
            <a:r>
              <a:rPr lang="en-US" dirty="0" smtClean="0">
                <a:solidFill>
                  <a:schemeClr val="bg1"/>
                </a:solidFill>
              </a:rPr>
              <a:t>Fill all known header fields</a:t>
            </a:r>
          </a:p>
          <a:p>
            <a:pPr marL="285750" indent="-285750">
              <a:lnSpc>
                <a:spcPct val="150000"/>
              </a:lnSpc>
              <a:buFont typeface="Arial" panose="020B0604020202020204" pitchFamily="34" charset="0"/>
              <a:buChar char="•"/>
            </a:pPr>
            <a:r>
              <a:rPr lang="en-US" dirty="0" err="1" smtClean="0">
                <a:solidFill>
                  <a:schemeClr val="bg1"/>
                </a:solidFill>
              </a:rPr>
              <a:t>Bruteforce</a:t>
            </a:r>
            <a:r>
              <a:rPr lang="en-US" dirty="0" smtClean="0">
                <a:solidFill>
                  <a:schemeClr val="bg1"/>
                </a:solidFill>
              </a:rPr>
              <a:t> the “nonce” field until we get “nice” hash</a:t>
            </a:r>
          </a:p>
          <a:p>
            <a:pPr marL="285750" indent="-285750">
              <a:lnSpc>
                <a:spcPct val="150000"/>
              </a:lnSpc>
              <a:buFont typeface="Arial" panose="020B0604020202020204" pitchFamily="34" charset="0"/>
              <a:buChar char="•"/>
            </a:pPr>
            <a:r>
              <a:rPr lang="en-US" dirty="0" smtClean="0">
                <a:solidFill>
                  <a:schemeClr val="bg1"/>
                </a:solidFill>
              </a:rPr>
              <a:t>Get your reward!</a:t>
            </a:r>
          </a:p>
          <a:p>
            <a:pPr marL="285750" indent="-285750">
              <a:lnSpc>
                <a:spcPct val="150000"/>
              </a:lnSpc>
              <a:buFont typeface="Arial" panose="020B0604020202020204" pitchFamily="34" charset="0"/>
              <a:buChar char="•"/>
            </a:pPr>
            <a:endParaRPr lang="ru-RU" dirty="0">
              <a:solidFill>
                <a:schemeClr val="bg1"/>
              </a:solidFill>
            </a:endParaRPr>
          </a:p>
        </p:txBody>
      </p:sp>
      <p:grpSp>
        <p:nvGrpSpPr>
          <p:cNvPr id="5" name="Группа 4"/>
          <p:cNvGrpSpPr/>
          <p:nvPr/>
        </p:nvGrpSpPr>
        <p:grpSpPr>
          <a:xfrm>
            <a:off x="4217987" y="2724150"/>
            <a:ext cx="3752850" cy="3588309"/>
            <a:chOff x="4217987" y="2724150"/>
            <a:chExt cx="3752850" cy="3588309"/>
          </a:xfrm>
        </p:grpSpPr>
        <p:pic>
          <p:nvPicPr>
            <p:cNvPr id="8194" name="Picture 2" descr="ÐÐ°ÑÑÐ¸Ð½ÐºÐ¸ Ð¿Ð¾ Ð·Ð°Ð¿ÑÐ¾ÑÑ leo dicaprio wine"/>
            <p:cNvPicPr>
              <a:picLocks noChangeAspect="1" noChangeArrowheads="1"/>
            </p:cNvPicPr>
            <p:nvPr/>
          </p:nvPicPr>
          <p:blipFill rotWithShape="1">
            <a:blip r:embed="rId3">
              <a:extLst>
                <a:ext uri="{28A0092B-C50C-407E-A947-70E740481C1C}">
                  <a14:useLocalDpi xmlns:a14="http://schemas.microsoft.com/office/drawing/2010/main" val="0"/>
                </a:ext>
              </a:extLst>
            </a:blip>
            <a:srcRect l="8195" r="13366"/>
            <a:stretch/>
          </p:blipFill>
          <p:spPr bwMode="auto">
            <a:xfrm>
              <a:off x="4217987" y="2724150"/>
              <a:ext cx="3752850" cy="358830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ÐÐ°ÑÑÐ¸Ð½ÐºÐ¸ Ð¿Ð¾ Ð·Ð°Ð¿ÑÐ¾ÑÑ bitcoin logo no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3350" y="3683124"/>
              <a:ext cx="539750" cy="5397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3227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25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25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250"/>
                                        <p:tgtEl>
                                          <p:spTgt spid="2">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Нижний колонтитул 9"/>
          <p:cNvSpPr>
            <a:spLocks noGrp="1"/>
          </p:cNvSpPr>
          <p:nvPr>
            <p:ph type="ftr" sz="quarter" idx="11"/>
          </p:nvPr>
        </p:nvSpPr>
        <p:spPr/>
        <p:txBody>
          <a:bodyPr/>
          <a:lstStyle/>
          <a:p>
            <a:r>
              <a:rPr lang="en-US" dirty="0"/>
              <a:t>Kaspersky Lab  |  The Power of Protection</a:t>
            </a:r>
          </a:p>
        </p:txBody>
      </p:sp>
      <p:sp>
        <p:nvSpPr>
          <p:cNvPr id="11" name="Номер слайда 10"/>
          <p:cNvSpPr>
            <a:spLocks noGrp="1"/>
          </p:cNvSpPr>
          <p:nvPr>
            <p:ph type="sldNum" sz="quarter" idx="12"/>
          </p:nvPr>
        </p:nvSpPr>
        <p:spPr/>
        <p:txBody>
          <a:bodyPr/>
          <a:lstStyle/>
          <a:p>
            <a:fld id="{D105C08D-A2BB-4D6F-92A2-2CA9551ABFC2}" type="slidenum">
              <a:rPr lang="ru-RU" smtClean="0"/>
              <a:t>9</a:t>
            </a:fld>
            <a:endParaRPr lang="ru-RU"/>
          </a:p>
        </p:txBody>
      </p:sp>
      <p:sp>
        <p:nvSpPr>
          <p:cNvPr id="8" name="Заголовок 7"/>
          <p:cNvSpPr>
            <a:spLocks noGrp="1"/>
          </p:cNvSpPr>
          <p:nvPr>
            <p:ph type="title"/>
          </p:nvPr>
        </p:nvSpPr>
        <p:spPr/>
        <p:txBody>
          <a:bodyPr/>
          <a:lstStyle/>
          <a:p>
            <a:r>
              <a:rPr lang="en-US" dirty="0" smtClean="0"/>
              <a:t>Step 1: Platforms</a:t>
            </a:r>
            <a:endParaRPr lang="ru-RU" dirty="0"/>
          </a:p>
        </p:txBody>
      </p:sp>
      <p:sp>
        <p:nvSpPr>
          <p:cNvPr id="2" name="TextBox 1"/>
          <p:cNvSpPr txBox="1"/>
          <p:nvPr/>
        </p:nvSpPr>
        <p:spPr>
          <a:xfrm>
            <a:off x="434975" y="1200150"/>
            <a:ext cx="11318875"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solidFill>
                  <a:schemeClr val="bg1"/>
                </a:solidFill>
              </a:rPr>
              <a:t>Windows</a:t>
            </a:r>
          </a:p>
          <a:p>
            <a:pPr marL="285750" indent="-285750">
              <a:lnSpc>
                <a:spcPct val="150000"/>
              </a:lnSpc>
              <a:buFont typeface="Arial" panose="020B0604020202020204" pitchFamily="34" charset="0"/>
              <a:buChar char="•"/>
            </a:pPr>
            <a:r>
              <a:rPr lang="en-US" dirty="0" smtClean="0">
                <a:solidFill>
                  <a:schemeClr val="bg1"/>
                </a:solidFill>
              </a:rPr>
              <a:t>Linux</a:t>
            </a:r>
          </a:p>
          <a:p>
            <a:pPr marL="285750" indent="-285750">
              <a:lnSpc>
                <a:spcPct val="150000"/>
              </a:lnSpc>
              <a:buFont typeface="Arial" panose="020B0604020202020204" pitchFamily="34" charset="0"/>
              <a:buChar char="•"/>
            </a:pPr>
            <a:r>
              <a:rPr lang="en-US" dirty="0" err="1" smtClean="0">
                <a:solidFill>
                  <a:schemeClr val="bg1"/>
                </a:solidFill>
              </a:rPr>
              <a:t>MacOS</a:t>
            </a:r>
            <a:endParaRPr lang="en-US" dirty="0" smtClean="0">
              <a:solidFill>
                <a:schemeClr val="bg1"/>
              </a:solidFill>
            </a:endParaRPr>
          </a:p>
          <a:p>
            <a:pPr marL="285750" indent="-285750">
              <a:lnSpc>
                <a:spcPct val="150000"/>
              </a:lnSpc>
              <a:buFont typeface="Arial" panose="020B0604020202020204" pitchFamily="34" charset="0"/>
              <a:buChar char="•"/>
            </a:pPr>
            <a:r>
              <a:rPr lang="en-US" dirty="0" smtClean="0">
                <a:solidFill>
                  <a:schemeClr val="bg1"/>
                </a:solidFill>
              </a:rPr>
              <a:t>iOS</a:t>
            </a:r>
          </a:p>
          <a:p>
            <a:pPr marL="285750" indent="-285750">
              <a:lnSpc>
                <a:spcPct val="150000"/>
              </a:lnSpc>
              <a:buFont typeface="Arial" panose="020B0604020202020204" pitchFamily="34" charset="0"/>
              <a:buChar char="•"/>
            </a:pPr>
            <a:r>
              <a:rPr lang="en-US" dirty="0" smtClean="0">
                <a:solidFill>
                  <a:schemeClr val="bg1"/>
                </a:solidFill>
              </a:rPr>
              <a:t>Android</a:t>
            </a:r>
            <a:endParaRPr lang="ru-RU" dirty="0">
              <a:solidFill>
                <a:schemeClr val="bg1"/>
              </a:solidFill>
            </a:endParaRPr>
          </a:p>
        </p:txBody>
      </p:sp>
      <p:grpSp>
        <p:nvGrpSpPr>
          <p:cNvPr id="15" name="Группа 14"/>
          <p:cNvGrpSpPr/>
          <p:nvPr/>
        </p:nvGrpSpPr>
        <p:grpSpPr>
          <a:xfrm>
            <a:off x="1447801" y="1627665"/>
            <a:ext cx="5610224" cy="584775"/>
            <a:chOff x="1447801" y="1627665"/>
            <a:chExt cx="5610224" cy="584775"/>
          </a:xfrm>
        </p:grpSpPr>
        <p:sp>
          <p:nvSpPr>
            <p:cNvPr id="3" name="TextBox 2"/>
            <p:cNvSpPr txBox="1"/>
            <p:nvPr/>
          </p:nvSpPr>
          <p:spPr>
            <a:xfrm>
              <a:off x="3924300" y="1627665"/>
              <a:ext cx="3133725" cy="584775"/>
            </a:xfrm>
            <a:prstGeom prst="rect">
              <a:avLst/>
            </a:prstGeom>
            <a:noFill/>
          </p:spPr>
          <p:txBody>
            <a:bodyPr wrap="square" rtlCol="0">
              <a:spAutoFit/>
            </a:bodyPr>
            <a:lstStyle/>
            <a:p>
              <a:r>
                <a:rPr lang="en-US" sz="3200" dirty="0" smtClean="0">
                  <a:solidFill>
                    <a:schemeClr val="bg1"/>
                  </a:solidFill>
                </a:rPr>
                <a:t>Let’s try this one</a:t>
              </a:r>
              <a:endParaRPr lang="ru-RU" sz="3200" dirty="0">
                <a:solidFill>
                  <a:schemeClr val="bg1"/>
                </a:solidFill>
              </a:endParaRPr>
            </a:p>
          </p:txBody>
        </p:sp>
        <p:cxnSp>
          <p:nvCxnSpPr>
            <p:cNvPr id="6" name="Прямая со стрелкой 5"/>
            <p:cNvCxnSpPr>
              <a:stCxn id="3" idx="1"/>
            </p:cNvCxnSpPr>
            <p:nvPr/>
          </p:nvCxnSpPr>
          <p:spPr>
            <a:xfrm flipH="1" flipV="1">
              <a:off x="1447801" y="1914525"/>
              <a:ext cx="2476499" cy="552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pic>
        <p:nvPicPr>
          <p:cNvPr id="9218" name="Picture 2" descr="ÐÐ°ÑÑÐ¸Ð½ÐºÐ¸ Ð¿Ð¾ Ð·Ð°Ð¿ÑÐ¾ÑÑ friendly linux cu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525" y="3369975"/>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31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fade">
                                      <p:cBhvr>
                                        <p:cTn id="10" dur="25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ges and graphics">
  <a:themeElements>
    <a:clrScheme name="Другая 1">
      <a:dk1>
        <a:srgbClr val="575757"/>
      </a:dk1>
      <a:lt1>
        <a:sysClr val="window" lastClr="FFFFFF"/>
      </a:lt1>
      <a:dk2>
        <a:srgbClr val="111111"/>
      </a:dk2>
      <a:lt2>
        <a:srgbClr val="E7E6E6"/>
      </a:lt2>
      <a:accent1>
        <a:srgbClr val="006D5C"/>
      </a:accent1>
      <a:accent2>
        <a:srgbClr val="009982"/>
      </a:accent2>
      <a:accent3>
        <a:srgbClr val="71C9BC"/>
      </a:accent3>
      <a:accent4>
        <a:srgbClr val="FFFFFF"/>
      </a:accent4>
      <a:accent5>
        <a:srgbClr val="C8C8C8"/>
      </a:accent5>
      <a:accent6>
        <a:srgbClr val="FF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 without pagination">
  <a:themeElements>
    <a:clrScheme name="Kaspersky Lab colors">
      <a:dk1>
        <a:sysClr val="windowText" lastClr="000000"/>
      </a:dk1>
      <a:lt1>
        <a:sysClr val="window" lastClr="FFFFFF"/>
      </a:lt1>
      <a:dk2>
        <a:srgbClr val="006D5C"/>
      </a:dk2>
      <a:lt2>
        <a:srgbClr val="E7E6E6"/>
      </a:lt2>
      <a:accent1>
        <a:srgbClr val="0F6B5E"/>
      </a:accent1>
      <a:accent2>
        <a:srgbClr val="009982"/>
      </a:accent2>
      <a:accent3>
        <a:srgbClr val="71C9BC"/>
      </a:accent3>
      <a:accent4>
        <a:srgbClr val="575757"/>
      </a:accent4>
      <a:accent5>
        <a:srgbClr val="C8C8C8"/>
      </a:accent5>
      <a:accent6>
        <a:srgbClr val="FF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KIPC_DocumentPreview xmlns="3e7a4f67-9224-46ab-b41e-4dda0420fb2d">
      <Url>https://brandcentral.kaspersky.com/PublishingImages/Brandcentral/dark_16[9.png</Url>
      <Description>https://brandcentral.kaspersky.com/PublishingImages/Brandcentral/ppt-dark-16x9.png</Description>
    </KIPC_DocumentPreview>
    <Link xmlns="4013f205-b186-483b-8e78-2f14e227aaa5">
      <Url xsi:nil="true"/>
      <Description xsi:nil="true"/>
    </Link>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5A797AEB0FA649BCE7945BED9F5A1F" ma:contentTypeVersion="5" ma:contentTypeDescription="Create a new document." ma:contentTypeScope="" ma:versionID="08abb4c5b3449e891f9637dcab00d90b">
  <xsd:schema xmlns:xsd="http://www.w3.org/2001/XMLSchema" xmlns:xs="http://www.w3.org/2001/XMLSchema" xmlns:p="http://schemas.microsoft.com/office/2006/metadata/properties" xmlns:ns1="http://schemas.microsoft.com/sharepoint/v3" xmlns:ns2="3e7a4f67-9224-46ab-b41e-4dda0420fb2d" xmlns:ns3="4013f205-b186-483b-8e78-2f14e227aaa5" targetNamespace="http://schemas.microsoft.com/office/2006/metadata/properties" ma:root="true" ma:fieldsID="4f87cab0432ccb137c14a788da3eee95" ns1:_="" ns2:_="" ns3:_="">
    <xsd:import namespace="http://schemas.microsoft.com/sharepoint/v3"/>
    <xsd:import namespace="3e7a4f67-9224-46ab-b41e-4dda0420fb2d"/>
    <xsd:import namespace="4013f205-b186-483b-8e78-2f14e227aaa5"/>
    <xsd:element name="properties">
      <xsd:complexType>
        <xsd:sequence>
          <xsd:element name="documentManagement">
            <xsd:complexType>
              <xsd:all>
                <xsd:element ref="ns1:PublishingStartDate" minOccurs="0"/>
                <xsd:element ref="ns1:PublishingExpirationDate" minOccurs="0"/>
                <xsd:element ref="ns2:KIPC_DocumentPreview" minOccurs="0"/>
                <xsd:element ref="ns3: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e7a4f67-9224-46ab-b41e-4dda0420fb2d" elementFormDefault="qualified">
    <xsd:import namespace="http://schemas.microsoft.com/office/2006/documentManagement/types"/>
    <xsd:import namespace="http://schemas.microsoft.com/office/infopath/2007/PartnerControls"/>
    <xsd:element name="KIPC_DocumentPreview" ma:index="10" nillable="true" ma:displayName="Document Preview" ma:format="Image" ma:internalName="KIPC_DocumentPreview">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013f205-b186-483b-8e78-2f14e227aaa5" elementFormDefault="qualified">
    <xsd:import namespace="http://schemas.microsoft.com/office/2006/documentManagement/types"/>
    <xsd:import namespace="http://schemas.microsoft.com/office/infopath/2007/PartnerControls"/>
    <xsd:element name="Link" ma:index="11" nillable="true" ma:displayName="Link" ma:format="Hyperlink" ma:internalName="Link">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A53DD92-2A9B-4F4F-B373-4C0870344CFB}">
  <ds:schemaRefs>
    <ds:schemaRef ds:uri="http://schemas.microsoft.com/office/2006/metadata/properties"/>
    <ds:schemaRef ds:uri="http://schemas.microsoft.com/office/infopath/2007/PartnerControls"/>
    <ds:schemaRef ds:uri="3e7a4f67-9224-46ab-b41e-4dda0420fb2d"/>
    <ds:schemaRef ds:uri="4013f205-b186-483b-8e78-2f14e227aaa5"/>
    <ds:schemaRef ds:uri="http://schemas.microsoft.com/sharepoint/v3"/>
  </ds:schemaRefs>
</ds:datastoreItem>
</file>

<file path=customXml/itemProps2.xml><?xml version="1.0" encoding="utf-8"?>
<ds:datastoreItem xmlns:ds="http://schemas.openxmlformats.org/officeDocument/2006/customXml" ds:itemID="{C7BBDAEC-747F-4A63-8082-AC0ACDC0CF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e7a4f67-9224-46ab-b41e-4dda0420fb2d"/>
    <ds:schemaRef ds:uri="4013f205-b186-483b-8e78-2f14e227aa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196463-AF31-46C5-8585-B0F1A499B7F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23948</TotalTime>
  <Words>5038</Words>
  <Application>Microsoft Office PowerPoint</Application>
  <PresentationFormat>Widescreen</PresentationFormat>
  <Paragraphs>600</Paragraphs>
  <Slides>73</Slides>
  <Notes>67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73</vt:i4>
      </vt:variant>
    </vt:vector>
  </HeadingPairs>
  <TitlesOfParts>
    <vt:vector size="80" baseType="lpstr">
      <vt:lpstr>ＭＳ Ｐゴシック</vt:lpstr>
      <vt:lpstr>Arial</vt:lpstr>
      <vt:lpstr>Calibri</vt:lpstr>
      <vt:lpstr>Comic Sans MS</vt:lpstr>
      <vt:lpstr>Wingdings</vt:lpstr>
      <vt:lpstr>Pages and graphics</vt:lpstr>
      <vt:lpstr>Slides without pagination</vt:lpstr>
      <vt:lpstr>Miners Gonna Mine</vt:lpstr>
      <vt:lpstr>Money For Nothing guide for dummies</vt:lpstr>
      <vt:lpstr>Money For Nothing: Options</vt:lpstr>
      <vt:lpstr>Money For Nothing: Plan</vt:lpstr>
      <vt:lpstr>Step 0: Blockchain</vt:lpstr>
      <vt:lpstr>Step 0: Block structure</vt:lpstr>
      <vt:lpstr>Step 0: Block example</vt:lpstr>
      <vt:lpstr>Step 0: Blockchain summary</vt:lpstr>
      <vt:lpstr>Step 1: Platforms</vt:lpstr>
      <vt:lpstr>Step 2: Cryptocurrencies</vt:lpstr>
      <vt:lpstr>Step 2: Bitcoin</vt:lpstr>
      <vt:lpstr>Step 2: Bitcoin transaction tracing</vt:lpstr>
      <vt:lpstr>Step 2: Bitcoin tumbler</vt:lpstr>
      <vt:lpstr>Step 2: Built-in tumblers</vt:lpstr>
      <vt:lpstr>Step 2: Monero vs Bitcoin</vt:lpstr>
      <vt:lpstr>Step 2: Monero vs Bitcoin</vt:lpstr>
      <vt:lpstr>Step 3: Mining software</vt:lpstr>
      <vt:lpstr>Step 3: Mining software</vt:lpstr>
      <vt:lpstr>Step 3: Mining software</vt:lpstr>
      <vt:lpstr>Step 4: Wallet</vt:lpstr>
      <vt:lpstr>Step 4: Wallet</vt:lpstr>
      <vt:lpstr>Step 4: Wallet</vt:lpstr>
      <vt:lpstr>Step 4: Mining pools</vt:lpstr>
      <vt:lpstr>Step 4: Mining pools</vt:lpstr>
      <vt:lpstr>Step 4: MinerGate</vt:lpstr>
      <vt:lpstr>Step 4: MinerGate</vt:lpstr>
      <vt:lpstr>Step 5: Persistence</vt:lpstr>
      <vt:lpstr>Step 5: Evasion</vt:lpstr>
      <vt:lpstr>Step 5: Distribution</vt:lpstr>
      <vt:lpstr>PowerPoint Presentation</vt:lpstr>
      <vt:lpstr>ITW Cases: Linux</vt:lpstr>
      <vt:lpstr>EternalMiner: Overview</vt:lpstr>
      <vt:lpstr>EternalMiner: Distribution</vt:lpstr>
      <vt:lpstr>EternalMiner: Distribution</vt:lpstr>
      <vt:lpstr>EternalMiner: Persistence and evasion?</vt:lpstr>
      <vt:lpstr>EternalMiner: Mining</vt:lpstr>
      <vt:lpstr>Just Another Miner: Distribution</vt:lpstr>
      <vt:lpstr>Just Another Miner: Persistence</vt:lpstr>
      <vt:lpstr>Just Another Miner: Evasion</vt:lpstr>
      <vt:lpstr>Just Another Miner: Mining</vt:lpstr>
      <vt:lpstr>ITW Cases: Android</vt:lpstr>
      <vt:lpstr>Loapi: Overview</vt:lpstr>
      <vt:lpstr>Loapi: Distribution</vt:lpstr>
      <vt:lpstr>Loapi: Persistence</vt:lpstr>
      <vt:lpstr>Loapi: Evasion</vt:lpstr>
      <vt:lpstr>Loapi: Evasion</vt:lpstr>
      <vt:lpstr>Loapi: Evasion</vt:lpstr>
      <vt:lpstr>Loapi: Mining</vt:lpstr>
      <vt:lpstr>Loapi: Mining</vt:lpstr>
      <vt:lpstr>ITW Cases: MacOS</vt:lpstr>
      <vt:lpstr>Pwnet: Distribution</vt:lpstr>
      <vt:lpstr>Pwnet: Persistence</vt:lpstr>
      <vt:lpstr>Pwnet: Evasion</vt:lpstr>
      <vt:lpstr>Pwnet: Mining</vt:lpstr>
      <vt:lpstr>MinerUpdate: Distribution</vt:lpstr>
      <vt:lpstr>MinerUpdate: Persistence</vt:lpstr>
      <vt:lpstr>MinerUpdate: Evasion</vt:lpstr>
      <vt:lpstr>MinerUpdate: Mining</vt:lpstr>
      <vt:lpstr>ITW Cases: Windows</vt:lpstr>
      <vt:lpstr>So much cases</vt:lpstr>
      <vt:lpstr>PowerPoint Presentation</vt:lpstr>
      <vt:lpstr>CoinHive</vt:lpstr>
      <vt:lpstr>CoinHive: What is it?</vt:lpstr>
      <vt:lpstr>CoinHive: Distribution</vt:lpstr>
      <vt:lpstr>CoinHive: Infected websites</vt:lpstr>
      <vt:lpstr>CoinHive: Starbucks Wi-Fi</vt:lpstr>
      <vt:lpstr>CoinHive: CoffeeMiner</vt:lpstr>
      <vt:lpstr>CoinHive: Android apps</vt:lpstr>
      <vt:lpstr>Bonus Track</vt:lpstr>
      <vt:lpstr>Unusual Schemes</vt:lpstr>
      <vt:lpstr>Unusual Schemes</vt:lpstr>
      <vt:lpstr>Unusual Schemes</vt:lpstr>
      <vt:lpstr>Let’s Talk?</vt:lpstr>
    </vt:vector>
  </TitlesOfParts>
  <Company>Kaspersky Lab</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Ivan Shapovalov</dc:creator>
  <cp:lastModifiedBy>Kuzin_M</cp:lastModifiedBy>
  <cp:revision>1133</cp:revision>
  <dcterms:created xsi:type="dcterms:W3CDTF">2016-08-02T08:27:25Z</dcterms:created>
  <dcterms:modified xsi:type="dcterms:W3CDTF">2018-04-21T07:59:43Z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0x010100F05A797AEB0FA649BCE7945BED9F5A1F</vt:lpwstr>
  </property>
</Properties>
</file>